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649" r:id="rId5"/>
    <p:sldId id="717" r:id="rId6"/>
    <p:sldId id="989" r:id="rId7"/>
    <p:sldId id="991" r:id="rId8"/>
    <p:sldId id="718" r:id="rId9"/>
    <p:sldId id="994" r:id="rId10"/>
    <p:sldId id="995" r:id="rId11"/>
    <p:sldId id="723" r:id="rId12"/>
    <p:sldId id="293" r:id="rId13"/>
    <p:sldId id="722" r:id="rId14"/>
    <p:sldId id="730" r:id="rId15"/>
    <p:sldId id="997" r:id="rId16"/>
    <p:sldId id="719" r:id="rId17"/>
    <p:sldId id="724" r:id="rId18"/>
    <p:sldId id="331" r:id="rId19"/>
    <p:sldId id="333" r:id="rId20"/>
    <p:sldId id="731" r:id="rId21"/>
    <p:sldId id="726" r:id="rId22"/>
    <p:sldId id="713" r:id="rId23"/>
    <p:sldId id="725" r:id="rId24"/>
    <p:sldId id="720" r:id="rId25"/>
    <p:sldId id="746" r:id="rId26"/>
    <p:sldId id="697" r:id="rId27"/>
    <p:sldId id="699" r:id="rId28"/>
    <p:sldId id="721" r:id="rId29"/>
    <p:sldId id="698" r:id="rId30"/>
    <p:sldId id="996" r:id="rId31"/>
    <p:sldId id="727" r:id="rId32"/>
    <p:sldId id="356" r:id="rId33"/>
  </p:sldIdLst>
  <p:sldSz cx="12192000" cy="6858000"/>
  <p:notesSz cx="6805613" cy="9944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156" y="66"/>
      </p:cViewPr>
      <p:guideLst>
        <p:guide orient="horz" pos="2160"/>
        <p:guide pos="3840"/>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4D2637EF-EE32-4EBA-AF55-D6B4B9A5A2E0}" type="datetimeFigureOut">
              <a:rPr lang="en-IE" smtClean="0"/>
              <a:t>15/04/2025</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6C39D738-5626-450E-8F30-1E61972A6B1A}" type="slidenum">
              <a:rPr lang="en-IE" smtClean="0"/>
              <a:t>‹#›</a:t>
            </a:fld>
            <a:endParaRPr lang="en-IE"/>
          </a:p>
        </p:txBody>
      </p:sp>
    </p:spTree>
    <p:extLst>
      <p:ext uri="{BB962C8B-B14F-4D97-AF65-F5344CB8AC3E}">
        <p14:creationId xmlns:p14="http://schemas.microsoft.com/office/powerpoint/2010/main" val="127668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1892217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8686F71-3C05-491F-A03D-309543DE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23BD4D4-F740-4109-8A0D-EBBCDCCC8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076E91F3-ED09-4484-B199-BC39DACD0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1178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E5D10D5F-D302-4968-A122-44718F091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531813"/>
            <a:ext cx="42830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Text"/>
          <p:cNvSpPr txBox="1">
            <a:spLocks noGrp="1"/>
          </p:cNvSpPr>
          <p:nvPr>
            <p:ph type="title"/>
          </p:nvPr>
        </p:nvSpPr>
        <p:spPr>
          <a:xfrm>
            <a:off x="1854485" y="1907007"/>
            <a:ext cx="9448515" cy="2619571"/>
          </a:xfrm>
          <a:prstGeom prst="rect">
            <a:avLst/>
          </a:prstGeom>
        </p:spPr>
        <p:txBody>
          <a:bodyPr anchor="b"/>
          <a:lstStyle>
            <a:lvl1pPr algn="l">
              <a:lnSpc>
                <a:spcPct val="80000"/>
              </a:lnSpc>
              <a:defRPr sz="6700" b="0" i="0" cap="none" spc="-114">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300" b="0" i="0" spc="0">
                <a:solidFill>
                  <a:srgbClr val="A39161"/>
                </a:solidFill>
                <a:latin typeface="+mn-lt"/>
                <a:ea typeface="Calibri Light" charset="0"/>
                <a:cs typeface="Calibri Light" charset="0"/>
              </a:defRPr>
            </a:lvl1pPr>
            <a:lvl2pPr indent="0" algn="l">
              <a:lnSpc>
                <a:spcPct val="120000"/>
              </a:lnSpc>
              <a:buClr>
                <a:srgbClr val="A39161"/>
              </a:buClr>
              <a:defRPr sz="1300" b="0" spc="0">
                <a:solidFill>
                  <a:srgbClr val="A39161"/>
                </a:solidFill>
                <a:latin typeface="+mn-lt"/>
                <a:ea typeface="Calibri" charset="0"/>
                <a:cs typeface="Calibri" charset="0"/>
                <a:sym typeface="Georgia"/>
              </a:defRPr>
            </a:lvl2pPr>
            <a:lvl3pPr algn="l">
              <a:lnSpc>
                <a:spcPct val="120000"/>
              </a:lnSpc>
              <a:buClr>
                <a:srgbClr val="A39161"/>
              </a:buClr>
              <a:defRPr sz="1000" b="0" i="1" spc="0">
                <a:solidFill>
                  <a:srgbClr val="A39161"/>
                </a:solidFill>
                <a:latin typeface="+mn-lt"/>
                <a:ea typeface="Calibri Light" charset="0"/>
                <a:cs typeface="Calibri Light" charset="0"/>
              </a:defRPr>
            </a:lvl3pPr>
            <a:lvl4pPr algn="l">
              <a:lnSpc>
                <a:spcPct val="120000"/>
              </a:lnSpc>
              <a:buClr>
                <a:srgbClr val="A39161"/>
              </a:buClr>
              <a:defRPr sz="1000" spc="0">
                <a:solidFill>
                  <a:srgbClr val="A39161"/>
                </a:solidFill>
                <a:latin typeface="+mn-lt"/>
                <a:ea typeface="Georgia"/>
                <a:cs typeface="Georgia"/>
                <a:sym typeface="Georgia"/>
              </a:defRPr>
            </a:lvl4pPr>
            <a:lvl5pPr algn="l">
              <a:lnSpc>
                <a:spcPct val="120000"/>
              </a:lnSpc>
              <a:buClr>
                <a:srgbClr val="A39161"/>
              </a:buClr>
              <a:defRPr sz="10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0828402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amp; Multiple Imag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693937-6319-41D2-B133-322F97285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altas na hÉireann | Government of Ireland">
            <a:extLst>
              <a:ext uri="{FF2B5EF4-FFF2-40B4-BE49-F238E27FC236}">
                <a16:creationId xmlns:a16="http://schemas.microsoft.com/office/drawing/2014/main" id="{B01FD271-A55C-4C51-82C7-AE59DD557DFF}"/>
              </a:ext>
            </a:extLst>
          </p:cNvPr>
          <p:cNvSpPr txBox="1">
            <a:spLocks noChangeArrowheads="1"/>
          </p:cNvSpPr>
          <p:nvPr/>
        </p:nvSpPr>
        <p:spPr bwMode="auto">
          <a:xfrm>
            <a:off x="720725" y="6318250"/>
            <a:ext cx="4402138" cy="165100"/>
          </a:xfrm>
          <a:prstGeom prst="rect">
            <a:avLst/>
          </a:prstGeom>
          <a:noFill/>
          <a:ln>
            <a:noFill/>
          </a:ln>
        </p:spPr>
        <p:txBody>
          <a:bodyPr wrap="none" lIns="21336" tIns="21336" rIns="21336" bIns="2133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AC8574A7-04CA-4E77-A4B9-9F97450FAF62}" type="slidenum">
              <a:rPr lang="uk-UA" altLang="en-US" sz="800" b="1" smtClean="0">
                <a:solidFill>
                  <a:srgbClr val="929292"/>
                </a:solidFill>
              </a:rPr>
              <a:pPr eaLnBrk="1" hangingPunct="1">
                <a:defRPr/>
              </a:pPr>
              <a:t>‹#›</a:t>
            </a:fld>
            <a:r>
              <a:rPr lang="en-GB" altLang="en-US" sz="800" b="1" dirty="0">
                <a:solidFill>
                  <a:srgbClr val="929292"/>
                </a:solidFill>
              </a:rPr>
              <a:t>  An </a:t>
            </a:r>
            <a:r>
              <a:rPr lang="en-GB" altLang="en-US" sz="800" b="1" dirty="0" err="1">
                <a:solidFill>
                  <a:srgbClr val="929292"/>
                </a:solidFill>
              </a:rPr>
              <a:t>Roinn</a:t>
            </a:r>
            <a:r>
              <a:rPr lang="en-GB" altLang="en-US" sz="800" b="1" dirty="0">
                <a:solidFill>
                  <a:srgbClr val="929292"/>
                </a:solidFill>
              </a:rPr>
              <a:t> </a:t>
            </a:r>
            <a:r>
              <a:rPr lang="en-GB" altLang="en-US" sz="800" b="1" dirty="0" err="1">
                <a:solidFill>
                  <a:srgbClr val="929292"/>
                </a:solidFill>
              </a:rPr>
              <a:t>Talmhaíochta</a:t>
            </a:r>
            <a:r>
              <a:rPr lang="en-GB" altLang="en-US" sz="800" b="1" dirty="0">
                <a:solidFill>
                  <a:srgbClr val="929292"/>
                </a:solidFill>
              </a:rPr>
              <a:t>, Bia </a:t>
            </a:r>
            <a:r>
              <a:rPr lang="en-GB" altLang="en-US" sz="800" b="1" dirty="0" err="1">
                <a:solidFill>
                  <a:srgbClr val="929292"/>
                </a:solidFill>
              </a:rPr>
              <a:t>agus</a:t>
            </a:r>
            <a:r>
              <a:rPr lang="en-GB" altLang="en-US" sz="800" b="1" dirty="0">
                <a:solidFill>
                  <a:srgbClr val="929292"/>
                </a:solidFill>
              </a:rPr>
              <a:t> Mara </a:t>
            </a:r>
            <a:r>
              <a:rPr lang="en-US" altLang="en-US" sz="800" dirty="0">
                <a:solidFill>
                  <a:srgbClr val="929292"/>
                </a:solidFill>
              </a:rPr>
              <a:t>| Department of Agriculture, Food and the Marine</a:t>
            </a:r>
          </a:p>
        </p:txBody>
      </p:sp>
      <p:sp>
        <p:nvSpPr>
          <p:cNvPr id="42" name="Title Text"/>
          <p:cNvSpPr txBox="1">
            <a:spLocks noGrp="1"/>
          </p:cNvSpPr>
          <p:nvPr>
            <p:ph type="title"/>
          </p:nvPr>
        </p:nvSpPr>
        <p:spPr>
          <a:xfrm>
            <a:off x="720725" y="473075"/>
            <a:ext cx="9662528" cy="1143000"/>
          </a:xfrm>
          <a:prstGeom prst="rect">
            <a:avLst/>
          </a:prstGeom>
        </p:spPr>
        <p:txBody>
          <a:bodyPr/>
          <a:lstStyle>
            <a:lvl1pPr algn="l">
              <a:lnSpc>
                <a:spcPct val="80000"/>
              </a:lnSpc>
              <a:defRPr sz="4000" b="1" cap="none" spc="-76"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6" y="1777999"/>
            <a:ext cx="5616575" cy="2115822"/>
          </a:xfrm>
          <a:prstGeom prst="rect">
            <a:avLst/>
          </a:prstGeom>
        </p:spPr>
        <p:txBody>
          <a:bodyPr/>
          <a:lstStyle>
            <a:lvl1pPr>
              <a:defRPr sz="2500">
                <a:latin typeface="+mn-lt"/>
              </a:defRPr>
            </a:lvl1pPr>
          </a:lstStyle>
          <a:p>
            <a:pPr lvl="0"/>
            <a:r>
              <a:rPr lang="en-US" noProof="0">
                <a:sym typeface="Open Sans"/>
              </a:rPr>
              <a:t>Click icon to add picture</a:t>
            </a:r>
            <a:endParaRPr lang="en-US" noProof="0" dirty="0">
              <a:sym typeface="Open Sans"/>
            </a:endParaRPr>
          </a:p>
        </p:txBody>
      </p:sp>
      <p:sp>
        <p:nvSpPr>
          <p:cNvPr id="8" name="Picture Placeholder 5"/>
          <p:cNvSpPr>
            <a:spLocks noGrp="1"/>
          </p:cNvSpPr>
          <p:nvPr>
            <p:ph type="pic" sz="quarter" idx="11"/>
          </p:nvPr>
        </p:nvSpPr>
        <p:spPr>
          <a:xfrm>
            <a:off x="6003924" y="4030011"/>
            <a:ext cx="2736000" cy="2070000"/>
          </a:xfrm>
          <a:prstGeom prst="rect">
            <a:avLst/>
          </a:prstGeom>
        </p:spPr>
        <p:txBody>
          <a:bodyPr/>
          <a:lstStyle>
            <a:lvl1pPr>
              <a:defRPr sz="2500">
                <a:latin typeface="+mn-lt"/>
              </a:defRPr>
            </a:lvl1pPr>
          </a:lstStyle>
          <a:p>
            <a:pPr lvl="0"/>
            <a:r>
              <a:rPr lang="en-US" noProof="0">
                <a:sym typeface="Open Sans"/>
              </a:rPr>
              <a:t>Click icon to add picture</a:t>
            </a:r>
            <a:endParaRPr lang="en-US" noProof="0" dirty="0">
              <a:sym typeface="Open Sans"/>
            </a:endParaRPr>
          </a:p>
        </p:txBody>
      </p:sp>
      <p:sp>
        <p:nvSpPr>
          <p:cNvPr id="9" name="Picture Placeholder 5"/>
          <p:cNvSpPr>
            <a:spLocks noGrp="1"/>
          </p:cNvSpPr>
          <p:nvPr>
            <p:ph type="pic" sz="quarter" idx="12"/>
          </p:nvPr>
        </p:nvSpPr>
        <p:spPr>
          <a:xfrm>
            <a:off x="8884500" y="4030011"/>
            <a:ext cx="2736000" cy="2070000"/>
          </a:xfrm>
          <a:prstGeom prst="rect">
            <a:avLst/>
          </a:prstGeom>
        </p:spPr>
        <p:txBody>
          <a:bodyPr/>
          <a:lstStyle>
            <a:lvl1pPr>
              <a:defRPr sz="2500">
                <a:latin typeface="+mn-lt"/>
              </a:defRPr>
            </a:lvl1pPr>
          </a:lstStyle>
          <a:p>
            <a:pPr lvl="0"/>
            <a:r>
              <a:rPr lang="en-US" noProof="0">
                <a:sym typeface="Open Sans"/>
              </a:rPr>
              <a:t>Click icon to add picture</a:t>
            </a:r>
            <a:endParaRPr lang="en-US" noProof="0" dirty="0">
              <a:sym typeface="Open Sans"/>
            </a:endParaRPr>
          </a:p>
        </p:txBody>
      </p:sp>
      <p:sp>
        <p:nvSpPr>
          <p:cNvPr id="10" name="Text Placeholder 4"/>
          <p:cNvSpPr>
            <a:spLocks noGrp="1"/>
          </p:cNvSpPr>
          <p:nvPr>
            <p:ph type="body" sz="quarter" idx="13"/>
          </p:nvPr>
        </p:nvSpPr>
        <p:spPr>
          <a:xfrm>
            <a:off x="720726" y="1777999"/>
            <a:ext cx="4928393" cy="4322012"/>
          </a:xfrm>
          <a:prstGeom prst="rect">
            <a:avLst/>
          </a:prstGeom>
        </p:spPr>
        <p:txBody>
          <a:bodyPr/>
          <a:lstStyle>
            <a:lvl1pPr algn="l">
              <a:defRPr sz="2500" spc="-67" baseline="0">
                <a:solidFill>
                  <a:srgbClr val="5E5E5E"/>
                </a:solidFill>
                <a:latin typeface="+mn-lt"/>
              </a:defRPr>
            </a:lvl1pPr>
            <a:lvl2pPr marL="0" indent="-360045" algn="l">
              <a:buClr>
                <a:srgbClr val="83BE41"/>
              </a:buClr>
              <a:buFont typeface=".AppleSystemUIFont" charset="-120"/>
              <a:buChar char="—"/>
              <a:defRPr sz="2500" spc="-67" baseline="0">
                <a:solidFill>
                  <a:srgbClr val="5E5E5E"/>
                </a:solidFill>
                <a:latin typeface="+mn-lt"/>
              </a:defRPr>
            </a:lvl2pPr>
            <a:lvl3pPr marL="604800" indent="-360045" algn="l">
              <a:buClr>
                <a:srgbClr val="83BE41"/>
              </a:buClr>
              <a:buFont typeface=".AppleSystemUIFont" charset="-120"/>
              <a:buChar char="—"/>
              <a:defRPr sz="2500" i="1" spc="-67" baseline="0">
                <a:solidFill>
                  <a:srgbClr val="5E5E5E"/>
                </a:solidFill>
                <a:latin typeface="+mn-lt"/>
              </a:defRPr>
            </a:lvl3pPr>
            <a:lvl4pPr marL="907200" indent="-288036" algn="l">
              <a:buClr>
                <a:srgbClr val="83BE41"/>
              </a:buClr>
              <a:buFont typeface=".AppleSystemUIFont" charset="-120"/>
              <a:buChar char="—"/>
              <a:defRPr sz="2000" spc="-67" baseline="0">
                <a:solidFill>
                  <a:srgbClr val="5E5E5E"/>
                </a:solidFill>
                <a:latin typeface="+mn-lt"/>
              </a:defRPr>
            </a:lvl4pPr>
            <a:lvl5pPr marL="1285200" indent="-288036" algn="l">
              <a:buClr>
                <a:srgbClr val="83BE41"/>
              </a:buClr>
              <a:buFont typeface=".AppleSystemUIFont" charset="-120"/>
              <a:buChar char="–"/>
              <a:defRPr sz="2000" i="1" spc="-67"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48230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16400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7610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8E1E829E-307B-4D23-8F60-4A7396C472AD}"/>
              </a:ext>
            </a:extLst>
          </p:cNvPr>
          <p:cNvSpPr>
            <a:spLocks noGrp="1" noChangeArrowheads="1"/>
          </p:cNvSpPr>
          <p:nvPr>
            <p:ph type="dt" sz="half" idx="10"/>
          </p:nvPr>
        </p:nvSpPr>
        <p:spPr>
          <a:xfrm>
            <a:off x="914400" y="6248400"/>
            <a:ext cx="2540000" cy="457200"/>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Rectangle 5">
            <a:extLst>
              <a:ext uri="{FF2B5EF4-FFF2-40B4-BE49-F238E27FC236}">
                <a16:creationId xmlns:a16="http://schemas.microsoft.com/office/drawing/2014/main" id="{A2CB1181-F08F-45DD-99D3-A98AEEF482E5}"/>
              </a:ext>
            </a:extLst>
          </p:cNvPr>
          <p:cNvSpPr>
            <a:spLocks noGrp="1" noChangeArrowheads="1"/>
          </p:cNvSpPr>
          <p:nvPr>
            <p:ph type="ftr" sz="quarter" idx="11"/>
          </p:nvPr>
        </p:nvSpPr>
        <p:spPr>
          <a:xfrm>
            <a:off x="4165600" y="6248400"/>
            <a:ext cx="3860800" cy="457200"/>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Rectangle 6">
            <a:extLst>
              <a:ext uri="{FF2B5EF4-FFF2-40B4-BE49-F238E27FC236}">
                <a16:creationId xmlns:a16="http://schemas.microsoft.com/office/drawing/2014/main" id="{E4F5AD40-75EB-45CD-8C8F-76D9A9DCF5CA}"/>
              </a:ext>
            </a:extLst>
          </p:cNvPr>
          <p:cNvSpPr>
            <a:spLocks noGrp="1" noChangeArrowheads="1"/>
          </p:cNvSpPr>
          <p:nvPr>
            <p:ph type="sldNum" sz="quarter" idx="12"/>
          </p:nvPr>
        </p:nvSpPr>
        <p:spPr>
          <a:xfrm>
            <a:off x="8737600" y="6248400"/>
            <a:ext cx="2540000" cy="457200"/>
          </a:xfrm>
          <a:prstGeom prst="rect">
            <a:avLst/>
          </a:prstGeom>
        </p:spPr>
        <p:txBody>
          <a:bodyPr/>
          <a:lstStyle>
            <a:lvl1pPr eaLnBrk="1" fontAlgn="auto" hangingPunct="1">
              <a:spcBef>
                <a:spcPts val="0"/>
              </a:spcBef>
              <a:spcAft>
                <a:spcPts val="0"/>
              </a:spcAft>
              <a:defRPr>
                <a:latin typeface="+mn-lt"/>
              </a:defRPr>
            </a:lvl1pPr>
          </a:lstStyle>
          <a:p>
            <a:pPr>
              <a:defRPr/>
            </a:pPr>
            <a:fld id="{9D3D60B4-DFA3-44C8-A142-8765D8BAD103}" type="slidenum">
              <a:rPr lang="en-US"/>
              <a:pPr>
                <a:defRPr/>
              </a:pPr>
              <a:t>‹#›</a:t>
            </a:fld>
            <a:endParaRPr lang="en-US" dirty="0"/>
          </a:p>
        </p:txBody>
      </p:sp>
    </p:spTree>
    <p:extLst>
      <p:ext uri="{BB962C8B-B14F-4D97-AF65-F5344CB8AC3E}">
        <p14:creationId xmlns:p14="http://schemas.microsoft.com/office/powerpoint/2010/main" val="166273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15936-3F40-4BD6-879F-C7A312838E7C}"/>
              </a:ext>
            </a:extLst>
          </p:cNvPr>
          <p:cNvSpPr>
            <a:spLocks noGrp="1"/>
          </p:cNvSpPr>
          <p:nvPr>
            <p:ph type="dt" sz="half" idx="10"/>
          </p:nvPr>
        </p:nvSpPr>
        <p:spPr/>
        <p:txBody>
          <a:bodyPr/>
          <a:lstStyle/>
          <a:p>
            <a:fld id="{C25069F1-D91D-4AF3-8202-A145BE5D5392}" type="datetimeFigureOut">
              <a:rPr lang="en-IE" smtClean="0"/>
              <a:t>15/04/2025</a:t>
            </a:fld>
            <a:endParaRPr lang="en-IE"/>
          </a:p>
        </p:txBody>
      </p:sp>
      <p:sp>
        <p:nvSpPr>
          <p:cNvPr id="3" name="Footer Placeholder 2">
            <a:extLst>
              <a:ext uri="{FF2B5EF4-FFF2-40B4-BE49-F238E27FC236}">
                <a16:creationId xmlns:a16="http://schemas.microsoft.com/office/drawing/2014/main" id="{19A31202-1CBF-485E-8BFD-AC146AB060E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E219EFC-C94B-4D69-A046-E53ACF9E5426}"/>
              </a:ext>
            </a:extLst>
          </p:cNvPr>
          <p:cNvSpPr>
            <a:spLocks noGrp="1"/>
          </p:cNvSpPr>
          <p:nvPr>
            <p:ph type="sldNum" sz="quarter" idx="12"/>
          </p:nvPr>
        </p:nvSpPr>
        <p:spPr/>
        <p:txBody>
          <a:bodyPr/>
          <a:lstStyle/>
          <a:p>
            <a:fld id="{5FD36AB2-9F0D-46C2-989A-2CF1C32A4248}" type="slidenum">
              <a:rPr lang="en-IE" smtClean="0"/>
              <a:t>‹#›</a:t>
            </a:fld>
            <a:endParaRPr lang="en-IE"/>
          </a:p>
        </p:txBody>
      </p:sp>
    </p:spTree>
    <p:extLst>
      <p:ext uri="{BB962C8B-B14F-4D97-AF65-F5344CB8AC3E}">
        <p14:creationId xmlns:p14="http://schemas.microsoft.com/office/powerpoint/2010/main" val="380015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mp; Subtitle - Whit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BBB0CCC-FA12-46A8-BDD2-86AE76B2E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531813"/>
            <a:ext cx="42830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B20C3680-14C1-4623-86CD-EBCE02F21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F08D092A-AFF6-43FF-A808-58AB05693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Text"/>
          <p:cNvSpPr txBox="1">
            <a:spLocks noGrp="1"/>
          </p:cNvSpPr>
          <p:nvPr>
            <p:ph type="title"/>
          </p:nvPr>
        </p:nvSpPr>
        <p:spPr>
          <a:xfrm>
            <a:off x="1854485" y="1907007"/>
            <a:ext cx="9448515" cy="2619571"/>
          </a:xfrm>
          <a:prstGeom prst="rect">
            <a:avLst/>
          </a:prstGeom>
        </p:spPr>
        <p:txBody>
          <a:bodyPr anchor="b"/>
          <a:lstStyle>
            <a:lvl1pPr algn="l">
              <a:lnSpc>
                <a:spcPct val="80000"/>
              </a:lnSpc>
              <a:defRPr sz="6700" b="0" i="0" cap="none" spc="-114">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300" b="0" i="0" spc="0">
                <a:solidFill>
                  <a:srgbClr val="A39161"/>
                </a:solidFill>
                <a:latin typeface="+mn-lt"/>
                <a:ea typeface="Calibri Light" charset="0"/>
                <a:cs typeface="Calibri Light" charset="0"/>
              </a:defRPr>
            </a:lvl1pPr>
            <a:lvl2pPr indent="0" algn="l">
              <a:lnSpc>
                <a:spcPct val="120000"/>
              </a:lnSpc>
              <a:buClr>
                <a:srgbClr val="A39161"/>
              </a:buClr>
              <a:defRPr sz="1300" b="0" spc="0">
                <a:solidFill>
                  <a:srgbClr val="A39161"/>
                </a:solidFill>
                <a:latin typeface="+mn-lt"/>
                <a:ea typeface="Calibri" charset="0"/>
                <a:cs typeface="Calibri" charset="0"/>
                <a:sym typeface="Georgia"/>
              </a:defRPr>
            </a:lvl2pPr>
            <a:lvl3pPr algn="l">
              <a:lnSpc>
                <a:spcPct val="120000"/>
              </a:lnSpc>
              <a:buClr>
                <a:srgbClr val="A39161"/>
              </a:buClr>
              <a:defRPr sz="1000" b="0" i="1" spc="0">
                <a:solidFill>
                  <a:srgbClr val="A39161"/>
                </a:solidFill>
                <a:latin typeface="+mn-lt"/>
                <a:ea typeface="Calibri Light" charset="0"/>
                <a:cs typeface="Calibri Light" charset="0"/>
              </a:defRPr>
            </a:lvl3pPr>
            <a:lvl4pPr algn="l">
              <a:lnSpc>
                <a:spcPct val="120000"/>
              </a:lnSpc>
              <a:buClr>
                <a:srgbClr val="A39161"/>
              </a:buClr>
              <a:defRPr sz="1000" spc="0">
                <a:solidFill>
                  <a:srgbClr val="A39161"/>
                </a:solidFill>
                <a:latin typeface="+mn-lt"/>
                <a:ea typeface="Georgia"/>
                <a:cs typeface="Georgia"/>
                <a:sym typeface="Georgia"/>
              </a:defRPr>
            </a:lvl4pPr>
            <a:lvl5pPr algn="l">
              <a:lnSpc>
                <a:spcPct val="120000"/>
              </a:lnSpc>
              <a:buClr>
                <a:srgbClr val="A39161"/>
              </a:buClr>
              <a:defRPr sz="10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427557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6491EEB-1B09-4EF3-84DB-1ED86B4B6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3AEBC70-BFD3-4441-88E1-86D9EB77B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A6824C39-DDFE-42F7-8B5B-DD051B864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altas na hÉireann | Government of Ireland">
            <a:extLst>
              <a:ext uri="{FF2B5EF4-FFF2-40B4-BE49-F238E27FC236}">
                <a16:creationId xmlns:a16="http://schemas.microsoft.com/office/drawing/2014/main" id="{7DF3E9E9-093F-4D82-9AE6-C653426903CC}"/>
              </a:ext>
            </a:extLst>
          </p:cNvPr>
          <p:cNvSpPr txBox="1"/>
          <p:nvPr/>
        </p:nvSpPr>
        <p:spPr>
          <a:xfrm>
            <a:off x="2961926" y="6240757"/>
            <a:ext cx="9386993" cy="320088"/>
          </a:xfrm>
          <a:prstGeom prst="rect">
            <a:avLst/>
          </a:prstGeom>
          <a:ln w="12700">
            <a:miter lim="400000"/>
          </a:ln>
        </p:spPr>
        <p:txBody>
          <a:bodyPr wrap="none" lIns="21336" tIns="21336" rIns="21336" bIns="21336" anchor="ctr">
            <a:spAutoFit/>
          </a:bodyPr>
          <a:lstStyle>
            <a:lvl1pPr algn="l">
              <a:defRPr sz="1800">
                <a:solidFill>
                  <a:srgbClr val="929292"/>
                </a:solidFill>
              </a:defRPr>
            </a:lvl1pPr>
          </a:lstStyle>
          <a:p>
            <a:pPr eaLnBrk="1" fontAlgn="auto" hangingPunct="1">
              <a:spcBef>
                <a:spcPts val="0"/>
              </a:spcBef>
              <a:spcAft>
                <a:spcPts val="0"/>
              </a:spcAft>
              <a:defRPr/>
            </a:pPr>
            <a:r>
              <a:rPr lang="en-GB" b="1" kern="0" dirty="0">
                <a:solidFill>
                  <a:schemeClr val="bg1">
                    <a:alpha val="45000"/>
                  </a:schemeClr>
                </a:solidFill>
                <a:latin typeface="+mn-lt"/>
              </a:rPr>
              <a:t>An </a:t>
            </a:r>
            <a:r>
              <a:rPr lang="en-GB" b="1" kern="0" dirty="0" err="1">
                <a:solidFill>
                  <a:schemeClr val="bg1">
                    <a:alpha val="45000"/>
                  </a:schemeClr>
                </a:solidFill>
                <a:latin typeface="+mn-lt"/>
              </a:rPr>
              <a:t>Roinn</a:t>
            </a:r>
            <a:r>
              <a:rPr lang="en-GB" b="1" kern="0" dirty="0">
                <a:solidFill>
                  <a:schemeClr val="bg1">
                    <a:alpha val="45000"/>
                  </a:schemeClr>
                </a:solidFill>
                <a:latin typeface="+mn-lt"/>
              </a:rPr>
              <a:t> </a:t>
            </a:r>
            <a:r>
              <a:rPr lang="en-GB" b="1" kern="0" dirty="0" err="1">
                <a:solidFill>
                  <a:schemeClr val="bg1">
                    <a:alpha val="45000"/>
                  </a:schemeClr>
                </a:solidFill>
                <a:latin typeface="+mn-lt"/>
              </a:rPr>
              <a:t>Talmhaíochta</a:t>
            </a:r>
            <a:r>
              <a:rPr lang="en-GB" b="1" kern="0" dirty="0">
                <a:solidFill>
                  <a:schemeClr val="bg1">
                    <a:alpha val="45000"/>
                  </a:schemeClr>
                </a:solidFill>
                <a:latin typeface="+mn-lt"/>
              </a:rPr>
              <a:t>, Bia </a:t>
            </a:r>
            <a:r>
              <a:rPr lang="en-GB" b="1" kern="0" dirty="0" err="1">
                <a:solidFill>
                  <a:schemeClr val="bg1">
                    <a:alpha val="45000"/>
                  </a:schemeClr>
                </a:solidFill>
                <a:latin typeface="+mn-lt"/>
              </a:rPr>
              <a:t>agus</a:t>
            </a:r>
            <a:r>
              <a:rPr lang="en-GB" b="1" kern="0" dirty="0">
                <a:solidFill>
                  <a:schemeClr val="bg1">
                    <a:alpha val="45000"/>
                  </a:schemeClr>
                </a:solidFill>
                <a:latin typeface="+mn-lt"/>
              </a:rPr>
              <a:t> Mara </a:t>
            </a:r>
            <a:r>
              <a:rPr kern="0" dirty="0">
                <a:solidFill>
                  <a:schemeClr val="bg1">
                    <a:alpha val="45000"/>
                  </a:schemeClr>
                </a:solidFill>
                <a:latin typeface="+mn-lt"/>
              </a:rPr>
              <a:t>| </a:t>
            </a:r>
            <a:r>
              <a:rPr lang="en-US" kern="0" dirty="0">
                <a:solidFill>
                  <a:schemeClr val="bg1">
                    <a:alpha val="45000"/>
                  </a:schemeClr>
                </a:solidFill>
                <a:latin typeface="+mn-lt"/>
              </a:rPr>
              <a:t>Department of Agriculture, Food and the Marine</a:t>
            </a:r>
            <a:endParaRPr kern="0" dirty="0">
              <a:solidFill>
                <a:schemeClr val="bg1">
                  <a:alpha val="45000"/>
                </a:schemeClr>
              </a:solidFill>
              <a:latin typeface="+mn-lt"/>
            </a:endParaRPr>
          </a:p>
        </p:txBody>
      </p:sp>
      <p:sp>
        <p:nvSpPr>
          <p:cNvPr id="13" name="Title Text"/>
          <p:cNvSpPr txBox="1">
            <a:spLocks noGrp="1"/>
          </p:cNvSpPr>
          <p:nvPr>
            <p:ph type="title"/>
          </p:nvPr>
        </p:nvSpPr>
        <p:spPr>
          <a:xfrm>
            <a:off x="2924855" y="2003258"/>
            <a:ext cx="8386795" cy="4072690"/>
          </a:xfrm>
          <a:prstGeom prst="rect">
            <a:avLst/>
          </a:prstGeom>
        </p:spPr>
        <p:txBody>
          <a:bodyPr anchorCtr="0"/>
          <a:lstStyle>
            <a:lvl1pPr algn="l">
              <a:lnSpc>
                <a:spcPct val="80000"/>
              </a:lnSpc>
              <a:defRPr sz="7600" b="0" i="0" cap="none" spc="-126">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2961925" y="804379"/>
            <a:ext cx="7604475" cy="374183"/>
          </a:xfrm>
          <a:prstGeom prst="rect">
            <a:avLst/>
          </a:prstGeom>
        </p:spPr>
        <p:txBody>
          <a:bodyPr/>
          <a:lstStyle>
            <a:lvl1pPr algn="l">
              <a:defRPr sz="1200" b="0" i="0" spc="-4" baseline="0">
                <a:solidFill>
                  <a:schemeClr val="bg1"/>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577851" y="1353185"/>
            <a:ext cx="1854200" cy="4570362"/>
          </a:xfrm>
          <a:prstGeom prst="rect">
            <a:avLst/>
          </a:prstGeom>
        </p:spPr>
        <p:txBody>
          <a:bodyPr anchor="t"/>
          <a:lstStyle>
            <a:lvl1pPr>
              <a:defRPr sz="172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27927066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Slide - White">
    <p:bg>
      <p:bgPr>
        <a:solidFill>
          <a:schemeClr val="bg1"/>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5EE99B7-DF1F-49F2-8559-89383D910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AA46EAC-2DD6-4FE3-9F79-F8F8A68EF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5989C0A1-797B-4C74-9226-2B66C516B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altas na hÉireann | Government of Ireland">
            <a:extLst>
              <a:ext uri="{FF2B5EF4-FFF2-40B4-BE49-F238E27FC236}">
                <a16:creationId xmlns:a16="http://schemas.microsoft.com/office/drawing/2014/main" id="{FD7DE600-70B8-4055-B4B7-91DB019B5936}"/>
              </a:ext>
            </a:extLst>
          </p:cNvPr>
          <p:cNvSpPr txBox="1">
            <a:spLocks noChangeArrowheads="1"/>
          </p:cNvSpPr>
          <p:nvPr/>
        </p:nvSpPr>
        <p:spPr bwMode="auto">
          <a:xfrm>
            <a:off x="2962275" y="6318250"/>
            <a:ext cx="4219575" cy="165100"/>
          </a:xfrm>
          <a:prstGeom prst="rect">
            <a:avLst/>
          </a:prstGeom>
          <a:noFill/>
          <a:ln>
            <a:noFill/>
          </a:ln>
        </p:spPr>
        <p:txBody>
          <a:bodyPr wrap="none" lIns="21336" tIns="21336" rIns="21336" bIns="21336" anchor="ctr">
            <a:spAutoFit/>
          </a:bodyPr>
          <a:lstStyle>
            <a:lvl1pPr>
              <a:defRPr sz="5600">
                <a:solidFill>
                  <a:srgbClr val="000000"/>
                </a:solidFill>
                <a:latin typeface="Open Sans"/>
                <a:ea typeface="Open Sans"/>
                <a:cs typeface="Open Sans"/>
                <a:sym typeface="Open Sans"/>
              </a:defRPr>
            </a:lvl1pPr>
            <a:lvl2pPr marL="742950" indent="-285750">
              <a:defRPr sz="5600">
                <a:solidFill>
                  <a:srgbClr val="000000"/>
                </a:solidFill>
                <a:latin typeface="Open Sans"/>
                <a:ea typeface="Open Sans"/>
                <a:cs typeface="Open Sans"/>
                <a:sym typeface="Open Sans"/>
              </a:defRPr>
            </a:lvl2pPr>
            <a:lvl3pPr marL="1143000" indent="-228600">
              <a:defRPr sz="5600">
                <a:solidFill>
                  <a:srgbClr val="000000"/>
                </a:solidFill>
                <a:latin typeface="Open Sans"/>
                <a:ea typeface="Open Sans"/>
                <a:cs typeface="Open Sans"/>
                <a:sym typeface="Open Sans"/>
              </a:defRPr>
            </a:lvl3pPr>
            <a:lvl4pPr marL="1600200" indent="-228600">
              <a:defRPr sz="5600">
                <a:solidFill>
                  <a:srgbClr val="000000"/>
                </a:solidFill>
                <a:latin typeface="Open Sans"/>
                <a:ea typeface="Open Sans"/>
                <a:cs typeface="Open Sans"/>
                <a:sym typeface="Open Sans"/>
              </a:defRPr>
            </a:lvl4pPr>
            <a:lvl5pPr marL="2057400" indent="-228600">
              <a:defRPr sz="5600">
                <a:solidFill>
                  <a:srgbClr val="000000"/>
                </a:solidFill>
                <a:latin typeface="Open Sans"/>
                <a:ea typeface="Open Sans"/>
                <a:cs typeface="Open Sans"/>
                <a:sym typeface="Open Sans"/>
              </a:defRPr>
            </a:lvl5pPr>
            <a:lvl6pPr marL="25146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6pPr>
            <a:lvl7pPr marL="29718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7pPr>
            <a:lvl8pPr marL="34290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8pPr>
            <a:lvl9pPr marL="38862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9pPr>
          </a:lstStyle>
          <a:p>
            <a:pPr eaLnBrk="1" fontAlgn="auto" hangingPunct="1">
              <a:spcBef>
                <a:spcPts val="0"/>
              </a:spcBef>
              <a:spcAft>
                <a:spcPts val="0"/>
              </a:spcAft>
              <a:defRPr/>
            </a:pPr>
            <a:r>
              <a:rPr lang="en-GB" altLang="en-US" sz="800" b="1">
                <a:solidFill>
                  <a:srgbClr val="929292"/>
                </a:solidFill>
                <a:latin typeface="Arial" panose="020B0604020202020204" pitchFamily="34" charset="0"/>
              </a:rPr>
              <a:t>An Roinn Talmhaíochta, Bia agus Mara </a:t>
            </a:r>
            <a:r>
              <a:rPr lang="en-US" altLang="en-US" sz="800">
                <a:solidFill>
                  <a:srgbClr val="929292"/>
                </a:solidFill>
                <a:latin typeface="Arial" panose="020B0604020202020204" pitchFamily="34" charset="0"/>
              </a:rPr>
              <a:t>| Department of Agriculture, Food and the Marine</a:t>
            </a:r>
          </a:p>
        </p:txBody>
      </p:sp>
      <p:sp>
        <p:nvSpPr>
          <p:cNvPr id="13" name="Title Text"/>
          <p:cNvSpPr txBox="1">
            <a:spLocks noGrp="1"/>
          </p:cNvSpPr>
          <p:nvPr>
            <p:ph type="title"/>
          </p:nvPr>
        </p:nvSpPr>
        <p:spPr>
          <a:xfrm>
            <a:off x="2924855" y="2003258"/>
            <a:ext cx="8386795" cy="4072690"/>
          </a:xfrm>
          <a:prstGeom prst="rect">
            <a:avLst/>
          </a:prstGeom>
        </p:spPr>
        <p:txBody>
          <a:bodyPr anchorCtr="0"/>
          <a:lstStyle>
            <a:lvl1pPr algn="l">
              <a:lnSpc>
                <a:spcPct val="80000"/>
              </a:lnSpc>
              <a:defRPr sz="7600" b="0" i="0" cap="none" spc="-126">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2961925" y="804379"/>
            <a:ext cx="7604475" cy="374183"/>
          </a:xfrm>
          <a:prstGeom prst="rect">
            <a:avLst/>
          </a:prstGeom>
        </p:spPr>
        <p:txBody>
          <a:bodyPr/>
          <a:lstStyle>
            <a:lvl1pPr algn="l">
              <a:defRPr sz="1200" b="0" i="0" spc="-4" baseline="0">
                <a:solidFill>
                  <a:srgbClr val="004D44"/>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577851" y="1353185"/>
            <a:ext cx="1854200" cy="4570362"/>
          </a:xfrm>
          <a:prstGeom prst="rect">
            <a:avLst/>
          </a:prstGeom>
        </p:spPr>
        <p:txBody>
          <a:bodyPr anchor="t"/>
          <a:lstStyle>
            <a:lvl1pPr>
              <a:defRPr sz="172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599847014"/>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with Harp)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5EB6964-19A7-4DFA-9850-1E40C191E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3A5E11A2-6D36-4321-B5AF-2572EEE75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82E4ADFC-B85F-45FF-8248-90F72B43A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altas na hÉireann | Government of Ireland">
            <a:extLst>
              <a:ext uri="{FF2B5EF4-FFF2-40B4-BE49-F238E27FC236}">
                <a16:creationId xmlns:a16="http://schemas.microsoft.com/office/drawing/2014/main" id="{D68B5558-DE8E-4ADC-B921-DB09D5F40CA7}"/>
              </a:ext>
            </a:extLst>
          </p:cNvPr>
          <p:cNvSpPr txBox="1"/>
          <p:nvPr/>
        </p:nvSpPr>
        <p:spPr>
          <a:xfrm>
            <a:off x="720724" y="6240757"/>
            <a:ext cx="9797362" cy="320088"/>
          </a:xfrm>
          <a:prstGeom prst="rect">
            <a:avLst/>
          </a:prstGeom>
          <a:ln w="12700">
            <a:miter lim="400000"/>
          </a:ln>
        </p:spPr>
        <p:txBody>
          <a:bodyPr wrap="none" lIns="21336" tIns="21336" rIns="21336" bIns="21336" anchor="ctr">
            <a:spAutoFit/>
          </a:bodyPr>
          <a:lstStyle>
            <a:lvl1pPr algn="l">
              <a:defRPr sz="1800">
                <a:solidFill>
                  <a:srgbClr val="929292"/>
                </a:solidFill>
              </a:defRPr>
            </a:lvl1pPr>
          </a:lstStyle>
          <a:p>
            <a:pPr eaLnBrk="1" fontAlgn="auto" hangingPunct="1">
              <a:spcBef>
                <a:spcPts val="0"/>
              </a:spcBef>
              <a:spcAft>
                <a:spcPts val="0"/>
              </a:spcAft>
              <a:defRPr/>
            </a:pPr>
            <a:fld id="{B935A2C3-28E0-4A68-83CD-020409CFE887}" type="slidenum">
              <a:rPr lang="uk-UA" b="1" kern="0" smtClean="0">
                <a:solidFill>
                  <a:schemeClr val="bg1">
                    <a:alpha val="45000"/>
                  </a:schemeClr>
                </a:solidFill>
                <a:latin typeface="+mn-lt"/>
              </a:rPr>
              <a:pPr eaLnBrk="1" fontAlgn="auto" hangingPunct="1">
                <a:spcBef>
                  <a:spcPts val="0"/>
                </a:spcBef>
                <a:spcAft>
                  <a:spcPts val="0"/>
                </a:spcAft>
                <a:defRPr/>
              </a:pPr>
              <a:t>‹#›</a:t>
            </a:fld>
            <a:r>
              <a:rPr lang="en-GB" b="1" kern="0" dirty="0">
                <a:solidFill>
                  <a:schemeClr val="bg1">
                    <a:alpha val="45000"/>
                  </a:schemeClr>
                </a:solidFill>
                <a:latin typeface="+mn-lt"/>
              </a:rPr>
              <a:t>  An </a:t>
            </a:r>
            <a:r>
              <a:rPr lang="en-GB" b="1" kern="0" dirty="0" err="1">
                <a:solidFill>
                  <a:schemeClr val="bg1">
                    <a:alpha val="45000"/>
                  </a:schemeClr>
                </a:solidFill>
                <a:latin typeface="+mn-lt"/>
              </a:rPr>
              <a:t>Roinn</a:t>
            </a:r>
            <a:r>
              <a:rPr lang="en-GB" b="1" kern="0" dirty="0">
                <a:solidFill>
                  <a:schemeClr val="bg1">
                    <a:alpha val="45000"/>
                  </a:schemeClr>
                </a:solidFill>
                <a:latin typeface="+mn-lt"/>
              </a:rPr>
              <a:t> </a:t>
            </a:r>
            <a:r>
              <a:rPr lang="en-GB" b="1" kern="0" dirty="0" err="1">
                <a:solidFill>
                  <a:schemeClr val="bg1">
                    <a:alpha val="45000"/>
                  </a:schemeClr>
                </a:solidFill>
                <a:latin typeface="+mn-lt"/>
              </a:rPr>
              <a:t>Talmhaíochta</a:t>
            </a:r>
            <a:r>
              <a:rPr lang="en-GB" b="1" kern="0" dirty="0">
                <a:solidFill>
                  <a:schemeClr val="bg1">
                    <a:alpha val="45000"/>
                  </a:schemeClr>
                </a:solidFill>
                <a:latin typeface="+mn-lt"/>
              </a:rPr>
              <a:t>, Bia </a:t>
            </a:r>
            <a:r>
              <a:rPr lang="en-GB" b="1" kern="0" dirty="0" err="1">
                <a:solidFill>
                  <a:schemeClr val="bg1">
                    <a:alpha val="45000"/>
                  </a:schemeClr>
                </a:solidFill>
                <a:latin typeface="+mn-lt"/>
              </a:rPr>
              <a:t>agus</a:t>
            </a:r>
            <a:r>
              <a:rPr lang="en-GB" b="1" kern="0" dirty="0">
                <a:solidFill>
                  <a:schemeClr val="bg1">
                    <a:alpha val="45000"/>
                  </a:schemeClr>
                </a:solidFill>
                <a:latin typeface="+mn-lt"/>
              </a:rPr>
              <a:t> Mara </a:t>
            </a:r>
            <a:r>
              <a:rPr kern="0" dirty="0">
                <a:solidFill>
                  <a:schemeClr val="bg1">
                    <a:alpha val="45000"/>
                  </a:schemeClr>
                </a:solidFill>
                <a:latin typeface="+mn-lt"/>
              </a:rPr>
              <a:t>| </a:t>
            </a:r>
            <a:r>
              <a:rPr lang="en-US" kern="0" dirty="0">
                <a:solidFill>
                  <a:schemeClr val="bg1">
                    <a:alpha val="45000"/>
                  </a:schemeClr>
                </a:solidFill>
                <a:latin typeface="+mn-lt"/>
              </a:rPr>
              <a:t>Department of Agriculture, Food and the Marine</a:t>
            </a:r>
            <a:endParaRPr kern="0" dirty="0">
              <a:solidFill>
                <a:schemeClr val="bg1">
                  <a:alpha val="45000"/>
                </a:schemeClr>
              </a:solidFill>
              <a:latin typeface="+mn-lt"/>
            </a:endParaRPr>
          </a:p>
        </p:txBody>
      </p:sp>
      <p:sp>
        <p:nvSpPr>
          <p:cNvPr id="9" name="Body Level One…"/>
          <p:cNvSpPr txBox="1">
            <a:spLocks noGrp="1"/>
          </p:cNvSpPr>
          <p:nvPr>
            <p:ph type="body" idx="1"/>
          </p:nvPr>
        </p:nvSpPr>
        <p:spPr>
          <a:xfrm>
            <a:off x="720725" y="1778001"/>
            <a:ext cx="9885112" cy="4376153"/>
          </a:xfrm>
          <a:prstGeom prst="rect">
            <a:avLst/>
          </a:prstGeom>
        </p:spPr>
        <p:txBody>
          <a:bodyPr numCol="1" spcCol="436413"/>
          <a:lstStyle>
            <a:lvl1pPr algn="l">
              <a:defRPr sz="7600" b="0" i="0" spc="-36">
                <a:solidFill>
                  <a:schemeClr val="bg1"/>
                </a:solidFill>
                <a:latin typeface="+mn-lt"/>
                <a:ea typeface="Calibri" charset="0"/>
                <a:cs typeface="Calibri" charset="0"/>
              </a:defRPr>
            </a:lvl1pPr>
            <a:lvl2pPr marL="0" indent="0" algn="l">
              <a:buClr>
                <a:schemeClr val="accent2">
                  <a:lumMod val="50000"/>
                </a:schemeClr>
              </a:buClr>
              <a:buFont typeface="Arial" charset="0"/>
              <a:buNone/>
              <a:defRPr sz="1800" b="0" i="0" spc="-36">
                <a:solidFill>
                  <a:srgbClr val="5E5E5E"/>
                </a:solidFill>
                <a:latin typeface="+mn-lt"/>
                <a:ea typeface="Calibri Light" charset="0"/>
                <a:cs typeface="Calibri Light" charset="0"/>
              </a:defRPr>
            </a:lvl2pPr>
            <a:lvl3pPr marL="512064" indent="-256032" algn="l">
              <a:buClr>
                <a:schemeClr val="accent4">
                  <a:hueOff val="-1081314"/>
                  <a:satOff val="4338"/>
                  <a:lumOff val="-8931"/>
                </a:schemeClr>
              </a:buClr>
              <a:buSzPct val="100000"/>
              <a:buChar char="—"/>
              <a:defRPr sz="1800" b="0" i="1">
                <a:solidFill>
                  <a:srgbClr val="5E5E5E"/>
                </a:solidFill>
                <a:latin typeface="+mn-lt"/>
                <a:ea typeface="Calibri Light" charset="0"/>
                <a:cs typeface="Calibri Light" charset="0"/>
              </a:defRPr>
            </a:lvl3pPr>
            <a:lvl4pPr marL="768096" indent="-256032" algn="l">
              <a:buClr>
                <a:srgbClr val="83BE41"/>
              </a:buClr>
              <a:buSzPct val="100000"/>
              <a:buFont typeface=".AppleSystemUIFont" charset="-120"/>
              <a:buChar char="—"/>
              <a:defRPr sz="1800" b="0" i="0">
                <a:solidFill>
                  <a:srgbClr val="5E5E5E"/>
                </a:solidFill>
                <a:latin typeface="+mn-lt"/>
                <a:ea typeface="Calibri Light" charset="0"/>
                <a:cs typeface="Calibri Light" charset="0"/>
              </a:defRPr>
            </a:lvl4pPr>
            <a:lvl5pPr marL="1013460" indent="-256032" algn="l">
              <a:buClr>
                <a:srgbClr val="929292"/>
              </a:buClr>
              <a:buSzPct val="100000"/>
              <a:buChar char="–"/>
              <a:defRPr sz="18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38249814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with Harp) - White">
    <p:spTree>
      <p:nvGrpSpPr>
        <p:cNvPr id="1" name=""/>
        <p:cNvGrpSpPr/>
        <p:nvPr/>
      </p:nvGrpSpPr>
      <p:grpSpPr>
        <a:xfrm>
          <a:off x="0" y="0"/>
          <a:ext cx="0" cy="0"/>
          <a:chOff x="0" y="0"/>
          <a:chExt cx="0" cy="0"/>
        </a:xfrm>
      </p:grpSpPr>
      <p:sp>
        <p:nvSpPr>
          <p:cNvPr id="3" name="Rialtas na hÉireann | Government of Ireland">
            <a:extLst>
              <a:ext uri="{FF2B5EF4-FFF2-40B4-BE49-F238E27FC236}">
                <a16:creationId xmlns:a16="http://schemas.microsoft.com/office/drawing/2014/main" id="{6C33FB99-5993-4C6F-BFB7-16901779BED9}"/>
              </a:ext>
            </a:extLst>
          </p:cNvPr>
          <p:cNvSpPr txBox="1">
            <a:spLocks noChangeArrowheads="1"/>
          </p:cNvSpPr>
          <p:nvPr/>
        </p:nvSpPr>
        <p:spPr bwMode="auto">
          <a:xfrm>
            <a:off x="720725" y="6318250"/>
            <a:ext cx="4402138" cy="165100"/>
          </a:xfrm>
          <a:prstGeom prst="rect">
            <a:avLst/>
          </a:prstGeom>
          <a:noFill/>
          <a:ln>
            <a:noFill/>
          </a:ln>
        </p:spPr>
        <p:txBody>
          <a:bodyPr wrap="none" lIns="21336" tIns="21336" rIns="21336" bIns="2133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C56838A0-06F2-4AA1-8FE3-7C6E435CE630}" type="slidenum">
              <a:rPr lang="uk-UA" altLang="en-US" sz="800" b="1" smtClean="0">
                <a:solidFill>
                  <a:srgbClr val="929292"/>
                </a:solidFill>
              </a:rPr>
              <a:pPr eaLnBrk="1" hangingPunct="1">
                <a:defRPr/>
              </a:pPr>
              <a:t>‹#›</a:t>
            </a:fld>
            <a:r>
              <a:rPr lang="en-GB" altLang="en-US" sz="800" b="1">
                <a:solidFill>
                  <a:srgbClr val="929292"/>
                </a:solidFill>
              </a:rPr>
              <a:t>  An Roinn Talmhaíochta, Bia agus Mara </a:t>
            </a:r>
            <a:r>
              <a:rPr lang="en-US" altLang="en-US" sz="800">
                <a:solidFill>
                  <a:srgbClr val="929292"/>
                </a:solidFill>
              </a:rPr>
              <a:t>| Department of Agriculture, Food and the Marine</a:t>
            </a:r>
          </a:p>
        </p:txBody>
      </p:sp>
      <p:pic>
        <p:nvPicPr>
          <p:cNvPr id="4" name="Picture 7">
            <a:extLst>
              <a:ext uri="{FF2B5EF4-FFF2-40B4-BE49-F238E27FC236}">
                <a16:creationId xmlns:a16="http://schemas.microsoft.com/office/drawing/2014/main" id="{BDE4E56F-50B5-44E3-B630-144BFC662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D066DE1-507F-44BE-885A-BF8A4E844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6BAFADE1-10B4-4222-B292-661D03820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Body Level One…"/>
          <p:cNvSpPr txBox="1">
            <a:spLocks noGrp="1"/>
          </p:cNvSpPr>
          <p:nvPr>
            <p:ph type="body" idx="1"/>
          </p:nvPr>
        </p:nvSpPr>
        <p:spPr>
          <a:xfrm>
            <a:off x="720725" y="1778001"/>
            <a:ext cx="9885112" cy="4376153"/>
          </a:xfrm>
          <a:prstGeom prst="rect">
            <a:avLst/>
          </a:prstGeom>
        </p:spPr>
        <p:txBody>
          <a:bodyPr numCol="1" spcCol="436413"/>
          <a:lstStyle>
            <a:lvl1pPr algn="l">
              <a:defRPr sz="7600" b="0" i="0" spc="-36">
                <a:solidFill>
                  <a:srgbClr val="004D44"/>
                </a:solidFill>
                <a:latin typeface="+mn-lt"/>
                <a:ea typeface="Calibri" charset="0"/>
                <a:cs typeface="Calibri" charset="0"/>
              </a:defRPr>
            </a:lvl1pPr>
            <a:lvl2pPr marL="0" indent="0" algn="l">
              <a:buClr>
                <a:schemeClr val="accent2">
                  <a:lumMod val="50000"/>
                </a:schemeClr>
              </a:buClr>
              <a:buFont typeface="Arial" charset="0"/>
              <a:buNone/>
              <a:defRPr sz="1800" b="0" i="0" spc="-36">
                <a:solidFill>
                  <a:srgbClr val="5E5E5E"/>
                </a:solidFill>
                <a:latin typeface="+mn-lt"/>
                <a:ea typeface="Calibri Light" charset="0"/>
                <a:cs typeface="Calibri Light" charset="0"/>
              </a:defRPr>
            </a:lvl2pPr>
            <a:lvl3pPr marL="512064" indent="-256032" algn="l">
              <a:buClr>
                <a:schemeClr val="accent4">
                  <a:hueOff val="-1081314"/>
                  <a:satOff val="4338"/>
                  <a:lumOff val="-8931"/>
                </a:schemeClr>
              </a:buClr>
              <a:buSzPct val="100000"/>
              <a:buChar char="—"/>
              <a:defRPr sz="1800" b="0" i="1">
                <a:solidFill>
                  <a:srgbClr val="5E5E5E"/>
                </a:solidFill>
                <a:latin typeface="+mn-lt"/>
                <a:ea typeface="Calibri Light" charset="0"/>
                <a:cs typeface="Calibri Light" charset="0"/>
              </a:defRPr>
            </a:lvl3pPr>
            <a:lvl4pPr marL="768096" indent="-256032" algn="l">
              <a:buClr>
                <a:srgbClr val="83BE41"/>
              </a:buClr>
              <a:buSzPct val="100000"/>
              <a:buFont typeface=".AppleSystemUIFont" charset="-120"/>
              <a:buChar char="—"/>
              <a:defRPr sz="1800" b="0" i="0">
                <a:solidFill>
                  <a:srgbClr val="5E5E5E"/>
                </a:solidFill>
                <a:latin typeface="+mn-lt"/>
                <a:ea typeface="Calibri Light" charset="0"/>
                <a:cs typeface="Calibri Light" charset="0"/>
              </a:defRPr>
            </a:lvl4pPr>
            <a:lvl5pPr marL="1013460" indent="-256032" algn="l">
              <a:buClr>
                <a:srgbClr val="929292"/>
              </a:buClr>
              <a:buSzPct val="100000"/>
              <a:buChar char="–"/>
              <a:defRPr sz="18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33896731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with Harp)">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E7AEBF2-6DC8-4B8B-BE5C-E25982E5A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altas na hÉireann | Government of Ireland">
            <a:extLst>
              <a:ext uri="{FF2B5EF4-FFF2-40B4-BE49-F238E27FC236}">
                <a16:creationId xmlns:a16="http://schemas.microsoft.com/office/drawing/2014/main" id="{B60232EF-20DD-4639-A86C-1A47C916C043}"/>
              </a:ext>
            </a:extLst>
          </p:cNvPr>
          <p:cNvSpPr txBox="1">
            <a:spLocks noChangeArrowheads="1"/>
          </p:cNvSpPr>
          <p:nvPr/>
        </p:nvSpPr>
        <p:spPr bwMode="auto">
          <a:xfrm>
            <a:off x="720725" y="6318250"/>
            <a:ext cx="4402138" cy="165100"/>
          </a:xfrm>
          <a:prstGeom prst="rect">
            <a:avLst/>
          </a:prstGeom>
          <a:noFill/>
          <a:ln>
            <a:noFill/>
          </a:ln>
        </p:spPr>
        <p:txBody>
          <a:bodyPr wrap="none" lIns="21336" tIns="21336" rIns="21336" bIns="2133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6B967792-1CAC-4BCA-AE74-B71AA7D31C7B}" type="slidenum">
              <a:rPr lang="uk-UA" altLang="en-US" sz="800" b="1" smtClean="0">
                <a:solidFill>
                  <a:srgbClr val="929292"/>
                </a:solidFill>
              </a:rPr>
              <a:pPr eaLnBrk="1" hangingPunct="1">
                <a:defRPr/>
              </a:pPr>
              <a:t>‹#›</a:t>
            </a:fld>
            <a:r>
              <a:rPr lang="en-GB" altLang="en-US" sz="800" b="1">
                <a:solidFill>
                  <a:srgbClr val="929292"/>
                </a:solidFill>
              </a:rPr>
              <a:t>  An Roinn Talmhaíochta, Bia agus Mara </a:t>
            </a:r>
            <a:r>
              <a:rPr lang="en-US" altLang="en-US" sz="800">
                <a:solidFill>
                  <a:srgbClr val="929292"/>
                </a:solidFill>
              </a:rPr>
              <a:t>| Department of Agriculture, Food and the Marine</a:t>
            </a:r>
          </a:p>
        </p:txBody>
      </p:sp>
      <p:sp>
        <p:nvSpPr>
          <p:cNvPr id="43" name="Body Level One…"/>
          <p:cNvSpPr txBox="1">
            <a:spLocks noGrp="1"/>
          </p:cNvSpPr>
          <p:nvPr>
            <p:ph type="body" idx="1"/>
          </p:nvPr>
        </p:nvSpPr>
        <p:spPr>
          <a:xfrm>
            <a:off x="720725" y="1778001"/>
            <a:ext cx="9885112" cy="4376153"/>
          </a:xfrm>
          <a:prstGeom prst="rect">
            <a:avLst/>
          </a:prstGeom>
        </p:spPr>
        <p:txBody>
          <a:bodyPr numCol="1" spcCol="436413"/>
          <a:lstStyle>
            <a:lvl1pPr algn="l">
              <a:defRPr sz="7600" b="0" i="0" spc="-36">
                <a:solidFill>
                  <a:srgbClr val="004D44"/>
                </a:solidFill>
                <a:latin typeface="+mn-lt"/>
                <a:ea typeface="Calibri" charset="0"/>
                <a:cs typeface="Calibri" charset="0"/>
              </a:defRPr>
            </a:lvl1pPr>
            <a:lvl2pPr marL="0" indent="0" algn="l">
              <a:buClr>
                <a:schemeClr val="accent2">
                  <a:lumMod val="50000"/>
                </a:schemeClr>
              </a:buClr>
              <a:buFont typeface="Arial" charset="0"/>
              <a:buNone/>
              <a:defRPr sz="1800" b="0" i="0" spc="-36">
                <a:solidFill>
                  <a:srgbClr val="5E5E5E"/>
                </a:solidFill>
                <a:latin typeface="+mn-lt"/>
                <a:ea typeface="Calibri Light" charset="0"/>
                <a:cs typeface="Calibri Light" charset="0"/>
              </a:defRPr>
            </a:lvl2pPr>
            <a:lvl3pPr marL="512064" indent="-256032" algn="l">
              <a:buClr>
                <a:schemeClr val="accent4">
                  <a:hueOff val="-1081314"/>
                  <a:satOff val="4338"/>
                  <a:lumOff val="-8931"/>
                </a:schemeClr>
              </a:buClr>
              <a:buSzPct val="100000"/>
              <a:buChar char="—"/>
              <a:defRPr sz="1800" b="0" i="1">
                <a:solidFill>
                  <a:srgbClr val="5E5E5E"/>
                </a:solidFill>
                <a:latin typeface="+mn-lt"/>
                <a:ea typeface="Calibri Light" charset="0"/>
                <a:cs typeface="Calibri Light" charset="0"/>
              </a:defRPr>
            </a:lvl3pPr>
            <a:lvl4pPr marL="768096" indent="-256032" algn="l">
              <a:buClr>
                <a:srgbClr val="83BE41"/>
              </a:buClr>
              <a:buSzPct val="100000"/>
              <a:buFont typeface=".AppleSystemUIFont" charset="-120"/>
              <a:buChar char="—"/>
              <a:defRPr sz="1800" b="0" i="0">
                <a:solidFill>
                  <a:srgbClr val="5E5E5E"/>
                </a:solidFill>
                <a:latin typeface="+mn-lt"/>
                <a:ea typeface="Calibri Light" charset="0"/>
                <a:cs typeface="Calibri Light" charset="0"/>
              </a:defRPr>
            </a:lvl4pPr>
            <a:lvl5pPr marL="1013460" indent="-256032" algn="l">
              <a:buClr>
                <a:srgbClr val="929292"/>
              </a:buClr>
              <a:buSzPct val="100000"/>
              <a:buChar char="–"/>
              <a:defRPr sz="18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20627790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xt &amp;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2BAF376-B349-4302-BDA4-9B4219868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altas na hÉireann | Government of Ireland">
            <a:extLst>
              <a:ext uri="{FF2B5EF4-FFF2-40B4-BE49-F238E27FC236}">
                <a16:creationId xmlns:a16="http://schemas.microsoft.com/office/drawing/2014/main" id="{CF5188B2-E57E-4BC4-ADE4-C9D3DC53BFDD}"/>
              </a:ext>
            </a:extLst>
          </p:cNvPr>
          <p:cNvSpPr txBox="1">
            <a:spLocks noChangeArrowheads="1"/>
          </p:cNvSpPr>
          <p:nvPr/>
        </p:nvSpPr>
        <p:spPr bwMode="auto">
          <a:xfrm>
            <a:off x="720725" y="6318250"/>
            <a:ext cx="4402138" cy="165100"/>
          </a:xfrm>
          <a:prstGeom prst="rect">
            <a:avLst/>
          </a:prstGeom>
          <a:noFill/>
          <a:ln>
            <a:noFill/>
          </a:ln>
        </p:spPr>
        <p:txBody>
          <a:bodyPr wrap="none" lIns="21336" tIns="21336" rIns="21336" bIns="2133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B6F41E0D-FA83-4B03-B102-DE739C1B2F49}" type="slidenum">
              <a:rPr lang="uk-UA" altLang="en-US" sz="800" b="1" smtClean="0">
                <a:solidFill>
                  <a:srgbClr val="929292"/>
                </a:solidFill>
              </a:rPr>
              <a:pPr eaLnBrk="1" hangingPunct="1">
                <a:defRPr/>
              </a:pPr>
              <a:t>‹#›</a:t>
            </a:fld>
            <a:r>
              <a:rPr lang="en-GB" altLang="en-US" sz="800" b="1">
                <a:solidFill>
                  <a:srgbClr val="929292"/>
                </a:solidFill>
              </a:rPr>
              <a:t>  An Roinn Talmhaíochta, Bia agus Mara </a:t>
            </a:r>
            <a:r>
              <a:rPr lang="en-US" altLang="en-US" sz="800">
                <a:solidFill>
                  <a:srgbClr val="929292"/>
                </a:solidFill>
              </a:rPr>
              <a:t>| Department of Agriculture, Food and the Marine</a:t>
            </a:r>
          </a:p>
        </p:txBody>
      </p:sp>
      <p:sp>
        <p:nvSpPr>
          <p:cNvPr id="42" name="Title Text"/>
          <p:cNvSpPr txBox="1">
            <a:spLocks noGrp="1"/>
          </p:cNvSpPr>
          <p:nvPr>
            <p:ph type="title"/>
          </p:nvPr>
        </p:nvSpPr>
        <p:spPr>
          <a:xfrm>
            <a:off x="720725" y="473075"/>
            <a:ext cx="9662528" cy="1143000"/>
          </a:xfrm>
          <a:prstGeom prst="rect">
            <a:avLst/>
          </a:prstGeom>
        </p:spPr>
        <p:txBody>
          <a:bodyPr/>
          <a:lstStyle>
            <a:lvl1pPr algn="l">
              <a:lnSpc>
                <a:spcPct val="80000"/>
              </a:lnSpc>
              <a:defRPr sz="4000" b="1" cap="none" spc="-76"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6" y="1778001"/>
            <a:ext cx="5616575" cy="4322011"/>
          </a:xfrm>
          <a:prstGeom prst="rect">
            <a:avLst/>
          </a:prstGeom>
        </p:spPr>
        <p:txBody>
          <a:bodyPr/>
          <a:lstStyle>
            <a:lvl1pPr>
              <a:defRPr sz="2500">
                <a:latin typeface="+mn-lt"/>
              </a:defRPr>
            </a:lvl1pPr>
          </a:lstStyle>
          <a:p>
            <a:pPr lvl="0"/>
            <a:r>
              <a:rPr lang="en-US" noProof="0">
                <a:sym typeface="Open Sans"/>
              </a:rPr>
              <a:t>Click icon to add picture</a:t>
            </a:r>
            <a:endParaRPr lang="en-US" noProof="0" dirty="0">
              <a:sym typeface="Open Sans"/>
            </a:endParaRPr>
          </a:p>
        </p:txBody>
      </p:sp>
      <p:sp>
        <p:nvSpPr>
          <p:cNvPr id="8" name="Text Placeholder 4"/>
          <p:cNvSpPr>
            <a:spLocks noGrp="1"/>
          </p:cNvSpPr>
          <p:nvPr>
            <p:ph type="body" sz="quarter" idx="12"/>
          </p:nvPr>
        </p:nvSpPr>
        <p:spPr>
          <a:xfrm>
            <a:off x="731150" y="1778001"/>
            <a:ext cx="4928393" cy="4322011"/>
          </a:xfrm>
          <a:prstGeom prst="rect">
            <a:avLst/>
          </a:prstGeom>
        </p:spPr>
        <p:txBody>
          <a:bodyPr/>
          <a:lstStyle>
            <a:lvl1pPr algn="l">
              <a:defRPr sz="2500" spc="-67" baseline="0">
                <a:solidFill>
                  <a:srgbClr val="5E5E5E"/>
                </a:solidFill>
                <a:latin typeface="+mn-lt"/>
              </a:defRPr>
            </a:lvl1pPr>
            <a:lvl2pPr marL="0" indent="-360045" algn="l">
              <a:buClr>
                <a:srgbClr val="83BE41"/>
              </a:buClr>
              <a:buFont typeface=".AppleSystemUIFont" charset="-120"/>
              <a:buChar char="—"/>
              <a:defRPr sz="2500" spc="-67" baseline="0">
                <a:solidFill>
                  <a:srgbClr val="5E5E5E"/>
                </a:solidFill>
                <a:latin typeface="+mn-lt"/>
              </a:defRPr>
            </a:lvl2pPr>
            <a:lvl3pPr marL="604800" indent="-360045" algn="l">
              <a:buClr>
                <a:srgbClr val="83BE41"/>
              </a:buClr>
              <a:buFont typeface=".AppleSystemUIFont" charset="-120"/>
              <a:buChar char="—"/>
              <a:defRPr sz="2500" i="1" spc="-67" baseline="0">
                <a:solidFill>
                  <a:srgbClr val="5E5E5E"/>
                </a:solidFill>
                <a:latin typeface="+mn-lt"/>
              </a:defRPr>
            </a:lvl3pPr>
            <a:lvl4pPr marL="907200" indent="-288036" algn="l">
              <a:buClr>
                <a:srgbClr val="83BE41"/>
              </a:buClr>
              <a:buFont typeface=".AppleSystemUIFont" charset="-120"/>
              <a:buChar char="—"/>
              <a:defRPr sz="2000" spc="-67" baseline="0">
                <a:solidFill>
                  <a:srgbClr val="5E5E5E"/>
                </a:solidFill>
                <a:latin typeface="+mn-lt"/>
              </a:defRPr>
            </a:lvl4pPr>
            <a:lvl5pPr marL="1285200" indent="-288036" algn="l">
              <a:buClr>
                <a:srgbClr val="83BE41"/>
              </a:buClr>
              <a:buFont typeface=".AppleSystemUIFont" charset="-120"/>
              <a:buChar char="–"/>
              <a:defRPr sz="2000" i="1" spc="-67"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761476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xt &amp; Image (Alt)">
    <p:spTree>
      <p:nvGrpSpPr>
        <p:cNvPr id="1" name=""/>
        <p:cNvGrpSpPr/>
        <p:nvPr/>
      </p:nvGrpSpPr>
      <p:grpSpPr>
        <a:xfrm>
          <a:off x="0" y="0"/>
          <a:ext cx="0" cy="0"/>
          <a:chOff x="0" y="0"/>
          <a:chExt cx="0" cy="0"/>
        </a:xfrm>
      </p:grpSpPr>
      <p:sp>
        <p:nvSpPr>
          <p:cNvPr id="7" name="Rialtas na hÉireann | Government of Ireland">
            <a:extLst>
              <a:ext uri="{FF2B5EF4-FFF2-40B4-BE49-F238E27FC236}">
                <a16:creationId xmlns:a16="http://schemas.microsoft.com/office/drawing/2014/main" id="{FB85416A-20A7-4BD4-BF66-0A524EBAD3BD}"/>
              </a:ext>
            </a:extLst>
          </p:cNvPr>
          <p:cNvSpPr txBox="1">
            <a:spLocks noChangeArrowheads="1"/>
          </p:cNvSpPr>
          <p:nvPr/>
        </p:nvSpPr>
        <p:spPr bwMode="auto">
          <a:xfrm>
            <a:off x="720725" y="6318250"/>
            <a:ext cx="4402138" cy="165100"/>
          </a:xfrm>
          <a:prstGeom prst="rect">
            <a:avLst/>
          </a:prstGeom>
          <a:noFill/>
          <a:ln>
            <a:noFill/>
          </a:ln>
        </p:spPr>
        <p:txBody>
          <a:bodyPr wrap="none" lIns="21336" tIns="21336" rIns="21336" bIns="2133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96CE3CA7-DF25-4034-81D0-D4410E89A33A}" type="slidenum">
              <a:rPr lang="uk-UA" altLang="en-US" sz="800" b="1" smtClean="0">
                <a:solidFill>
                  <a:srgbClr val="929292"/>
                </a:solidFill>
              </a:rPr>
              <a:pPr eaLnBrk="1" hangingPunct="1">
                <a:defRPr/>
              </a:pPr>
              <a:t>‹#›</a:t>
            </a:fld>
            <a:r>
              <a:rPr lang="en-GB" altLang="en-US" sz="800" b="1">
                <a:solidFill>
                  <a:srgbClr val="929292"/>
                </a:solidFill>
              </a:rPr>
              <a:t>  An Roinn Talmhaíochta, Bia agus Mara </a:t>
            </a:r>
            <a:r>
              <a:rPr lang="en-US" altLang="en-US" sz="800">
                <a:solidFill>
                  <a:srgbClr val="929292"/>
                </a:solidFill>
              </a:rPr>
              <a:t>| Department of Agriculture, Food and the Marine</a:t>
            </a:r>
          </a:p>
        </p:txBody>
      </p:sp>
      <p:sp>
        <p:nvSpPr>
          <p:cNvPr id="42" name="Title Text"/>
          <p:cNvSpPr txBox="1">
            <a:spLocks noGrp="1"/>
          </p:cNvSpPr>
          <p:nvPr>
            <p:ph type="title"/>
          </p:nvPr>
        </p:nvSpPr>
        <p:spPr>
          <a:xfrm>
            <a:off x="720726" y="1078557"/>
            <a:ext cx="4938669" cy="1450621"/>
          </a:xfrm>
          <a:prstGeom prst="rect">
            <a:avLst/>
          </a:prstGeom>
        </p:spPr>
        <p:txBody>
          <a:bodyPr/>
          <a:lstStyle>
            <a:lvl1pPr algn="l">
              <a:lnSpc>
                <a:spcPct val="80000"/>
              </a:lnSpc>
              <a:defRPr sz="2900" b="1" cap="none" spc="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5" y="417690"/>
            <a:ext cx="5821491" cy="5698949"/>
          </a:xfrm>
          <a:prstGeom prst="rect">
            <a:avLst/>
          </a:prstGeom>
        </p:spPr>
        <p:txBody>
          <a:bodyPr/>
          <a:lstStyle>
            <a:lvl1pPr>
              <a:defRPr sz="2500">
                <a:latin typeface="+mn-lt"/>
              </a:defRPr>
            </a:lvl1pPr>
          </a:lstStyle>
          <a:p>
            <a:pPr lvl="0"/>
            <a:r>
              <a:rPr lang="en-US" noProof="0">
                <a:sym typeface="Open Sans"/>
              </a:rPr>
              <a:t>Click icon to add picture</a:t>
            </a:r>
            <a:endParaRPr lang="en-US" noProof="0" dirty="0">
              <a:sym typeface="Open Sans"/>
            </a:endParaRPr>
          </a:p>
        </p:txBody>
      </p:sp>
      <p:sp>
        <p:nvSpPr>
          <p:cNvPr id="3" name="Text Placeholder 2"/>
          <p:cNvSpPr>
            <a:spLocks noGrp="1"/>
          </p:cNvSpPr>
          <p:nvPr>
            <p:ph type="body" sz="quarter" idx="11"/>
          </p:nvPr>
        </p:nvSpPr>
        <p:spPr>
          <a:xfrm>
            <a:off x="720726" y="473076"/>
            <a:ext cx="4938629" cy="404255"/>
          </a:xfrm>
          <a:prstGeom prst="rect">
            <a:avLst/>
          </a:prstGeom>
        </p:spPr>
        <p:txBody>
          <a:bodyPr/>
          <a:lstStyle>
            <a:lvl1pPr algn="l">
              <a:defRPr sz="1500" b="1">
                <a:solidFill>
                  <a:srgbClr val="B3B6A7"/>
                </a:solidFill>
                <a:latin typeface="+mn-lt"/>
              </a:defRPr>
            </a:lvl1pPr>
            <a:lvl2pPr algn="l">
              <a:defRPr sz="1500" b="1">
                <a:latin typeface="+mn-lt"/>
              </a:defRPr>
            </a:lvl2pPr>
            <a:lvl3pPr algn="l">
              <a:defRPr sz="1500" b="1">
                <a:latin typeface="+mn-lt"/>
              </a:defRPr>
            </a:lvl3pPr>
            <a:lvl4pPr algn="l">
              <a:defRPr sz="1500" b="1">
                <a:latin typeface="+mn-lt"/>
              </a:defRPr>
            </a:lvl4pPr>
            <a:lvl5pPr algn="l">
              <a:defRPr sz="1500" b="1">
                <a:latin typeface="+mn-lt"/>
              </a:defRPr>
            </a:lvl5pPr>
          </a:lstStyle>
          <a:p>
            <a:pPr lvl="0"/>
            <a:r>
              <a:rPr lang="en-US"/>
              <a:t>Click to edit Master text styles</a:t>
            </a:r>
          </a:p>
        </p:txBody>
      </p:sp>
      <p:sp>
        <p:nvSpPr>
          <p:cNvPr id="5" name="Text Placeholder 4"/>
          <p:cNvSpPr>
            <a:spLocks noGrp="1"/>
          </p:cNvSpPr>
          <p:nvPr>
            <p:ph type="body" sz="quarter" idx="12"/>
          </p:nvPr>
        </p:nvSpPr>
        <p:spPr>
          <a:xfrm>
            <a:off x="731045" y="2681288"/>
            <a:ext cx="4928393" cy="3435350"/>
          </a:xfrm>
          <a:prstGeom prst="rect">
            <a:avLst/>
          </a:prstGeom>
        </p:spPr>
        <p:txBody>
          <a:bodyPr/>
          <a:lstStyle>
            <a:lvl1pPr algn="l">
              <a:defRPr sz="2500" spc="-67" baseline="0">
                <a:solidFill>
                  <a:srgbClr val="5E5E5E"/>
                </a:solidFill>
                <a:latin typeface="+mn-lt"/>
              </a:defRPr>
            </a:lvl1pPr>
            <a:lvl2pPr marL="0" indent="-360045" algn="l">
              <a:buClr>
                <a:srgbClr val="83BE41"/>
              </a:buClr>
              <a:buFont typeface=".AppleSystemUIFont" charset="-120"/>
              <a:buChar char="—"/>
              <a:defRPr sz="2500" spc="-67" baseline="0">
                <a:solidFill>
                  <a:srgbClr val="5E5E5E"/>
                </a:solidFill>
                <a:latin typeface="+mn-lt"/>
              </a:defRPr>
            </a:lvl2pPr>
            <a:lvl3pPr marL="604800" indent="-360045" algn="l">
              <a:buClr>
                <a:srgbClr val="83BE41"/>
              </a:buClr>
              <a:buFont typeface=".AppleSystemUIFont" charset="-120"/>
              <a:buChar char="—"/>
              <a:defRPr sz="2500" i="1" spc="-67" baseline="0">
                <a:solidFill>
                  <a:srgbClr val="5E5E5E"/>
                </a:solidFill>
                <a:latin typeface="+mn-lt"/>
              </a:defRPr>
            </a:lvl3pPr>
            <a:lvl4pPr marL="907200" indent="-288036" algn="l">
              <a:buClr>
                <a:srgbClr val="83BE41"/>
              </a:buClr>
              <a:buFont typeface=".AppleSystemUIFont" charset="-120"/>
              <a:buChar char="—"/>
              <a:defRPr sz="2000" spc="-67" baseline="0">
                <a:solidFill>
                  <a:srgbClr val="5E5E5E"/>
                </a:solidFill>
                <a:latin typeface="+mn-lt"/>
              </a:defRPr>
            </a:lvl4pPr>
            <a:lvl5pPr marL="1285200" indent="-288036" algn="l">
              <a:buClr>
                <a:srgbClr val="83BE41"/>
              </a:buClr>
              <a:buFont typeface=".AppleSystemUIFont" charset="-120"/>
              <a:buChar char="–"/>
              <a:defRPr sz="2000" i="1" spc="-67"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389498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Body Level One…">
            <a:extLst>
              <a:ext uri="{FF2B5EF4-FFF2-40B4-BE49-F238E27FC236}">
                <a16:creationId xmlns:a16="http://schemas.microsoft.com/office/drawing/2014/main" id="{6077FB06-D123-4BB7-9CAB-36AD6C6235D1}"/>
              </a:ext>
            </a:extLst>
          </p:cNvPr>
          <p:cNvSpPr txBox="1"/>
          <p:nvPr/>
        </p:nvSpPr>
        <p:spPr>
          <a:xfrm>
            <a:off x="1854200" y="4741863"/>
            <a:ext cx="9448800" cy="1503362"/>
          </a:xfrm>
          <a:prstGeom prst="rect">
            <a:avLst/>
          </a:prstGeom>
          <a:ln w="12700">
            <a:miter lim="400000"/>
          </a:ln>
        </p:spPr>
        <p:txBody>
          <a:bodyPr lIns="21336" tIns="21336" rIns="21336" bIns="21336">
            <a:normAutofit fontScale="62500" lnSpcReduction="20000"/>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pPr eaLnBrk="1" fontAlgn="auto" hangingPunct="1">
              <a:spcBef>
                <a:spcPts val="0"/>
              </a:spcBef>
              <a:spcAft>
                <a:spcPts val="0"/>
              </a:spcAft>
              <a:defRPr/>
            </a:pPr>
            <a:r>
              <a:rPr kern="0">
                <a:latin typeface="+mn-lt"/>
              </a:rPr>
              <a:t>Body Level One</a:t>
            </a:r>
          </a:p>
          <a:p>
            <a:pPr marL="0" lvl="1" eaLnBrk="1" fontAlgn="auto" hangingPunct="1">
              <a:spcBef>
                <a:spcPts val="0"/>
              </a:spcBef>
              <a:spcAft>
                <a:spcPts val="0"/>
              </a:spcAft>
              <a:defRPr/>
            </a:pPr>
            <a:r>
              <a:rPr kern="0"/>
              <a:t>Body Level Two</a:t>
            </a:r>
          </a:p>
          <a:p>
            <a:pPr marL="0" lvl="2" eaLnBrk="1" fontAlgn="auto" hangingPunct="1">
              <a:spcBef>
                <a:spcPts val="0"/>
              </a:spcBef>
              <a:spcAft>
                <a:spcPts val="0"/>
              </a:spcAft>
              <a:defRPr/>
            </a:pPr>
            <a:r>
              <a:rPr kern="0">
                <a:latin typeface="+mn-lt"/>
              </a:rPr>
              <a:t>Body Level Three</a:t>
            </a:r>
          </a:p>
          <a:p>
            <a:pPr marL="0" lvl="3" eaLnBrk="1" fontAlgn="auto" hangingPunct="1">
              <a:spcBef>
                <a:spcPts val="0"/>
              </a:spcBef>
              <a:spcAft>
                <a:spcPts val="0"/>
              </a:spcAft>
              <a:defRPr/>
            </a:pPr>
            <a:r>
              <a:rPr kern="0"/>
              <a:t>Body Level Four</a:t>
            </a:r>
          </a:p>
          <a:p>
            <a:pPr marL="0" lvl="4" eaLnBrk="1" fontAlgn="auto" hangingPunct="1">
              <a:spcBef>
                <a:spcPts val="0"/>
              </a:spcBef>
              <a:spcAft>
                <a:spcPts val="0"/>
              </a:spcAft>
              <a:defRPr/>
            </a:pPr>
            <a:r>
              <a:rPr kern="0">
                <a:latin typeface="+mn-lt"/>
              </a:rPr>
              <a:t>Body Level Five</a:t>
            </a:r>
          </a:p>
        </p:txBody>
      </p:sp>
      <p:sp>
        <p:nvSpPr>
          <p:cNvPr id="1027" name="Rialtas na hÉireann | Government of Ireland">
            <a:extLst>
              <a:ext uri="{FF2B5EF4-FFF2-40B4-BE49-F238E27FC236}">
                <a16:creationId xmlns:a16="http://schemas.microsoft.com/office/drawing/2014/main" id="{AA5CBE21-3E7A-442F-8683-CFEE7CDBEC42}"/>
              </a:ext>
            </a:extLst>
          </p:cNvPr>
          <p:cNvSpPr txBox="1">
            <a:spLocks noChangeArrowheads="1"/>
          </p:cNvSpPr>
          <p:nvPr/>
        </p:nvSpPr>
        <p:spPr bwMode="auto">
          <a:xfrm>
            <a:off x="720725" y="6318250"/>
            <a:ext cx="4402138" cy="165100"/>
          </a:xfrm>
          <a:prstGeom prst="rect">
            <a:avLst/>
          </a:prstGeom>
          <a:noFill/>
          <a:ln>
            <a:noFill/>
          </a:ln>
        </p:spPr>
        <p:txBody>
          <a:bodyPr wrap="none" lIns="21336" tIns="21336" rIns="21336" bIns="2133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9180A1C2-8CC7-4DC0-973B-D74B1EB40F5C}" type="slidenum">
              <a:rPr lang="uk-UA" altLang="en-US" sz="800" b="1" smtClean="0">
                <a:solidFill>
                  <a:srgbClr val="929292"/>
                </a:solidFill>
              </a:rPr>
              <a:pPr eaLnBrk="1" hangingPunct="1">
                <a:defRPr/>
              </a:pPr>
              <a:t>‹#›</a:t>
            </a:fld>
            <a:r>
              <a:rPr lang="en-GB" altLang="en-US" sz="800" b="1">
                <a:solidFill>
                  <a:srgbClr val="929292"/>
                </a:solidFill>
              </a:rPr>
              <a:t>  An Roinn Talmhaíochta, Bia agus Mara </a:t>
            </a:r>
            <a:r>
              <a:rPr lang="en-US" altLang="en-US" sz="800">
                <a:solidFill>
                  <a:srgbClr val="929292"/>
                </a:solidFill>
              </a:rPr>
              <a:t>| Department of Agriculture, Food and the Marine</a:t>
            </a:r>
          </a:p>
        </p:txBody>
      </p:sp>
      <p:pic>
        <p:nvPicPr>
          <p:cNvPr id="1028" name="Picture 8">
            <a:extLst>
              <a:ext uri="{FF2B5EF4-FFF2-40B4-BE49-F238E27FC236}">
                <a16:creationId xmlns:a16="http://schemas.microsoft.com/office/drawing/2014/main" id="{4E125C86-C7FB-413C-AAC0-B7A649D9046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52150" y="474663"/>
            <a:ext cx="7381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A17FB7B1-904C-4DBF-8E6A-E8CBD9D4CACA}"/>
              </a:ext>
            </a:extLst>
          </p:cNvPr>
          <p:cNvSpPr>
            <a:spLocks noGrp="1"/>
          </p:cNvSpPr>
          <p:nvPr>
            <p:ph type="body" idx="1"/>
          </p:nvPr>
        </p:nvSpPr>
        <p:spPr>
          <a:xfrm>
            <a:off x="720725" y="1825625"/>
            <a:ext cx="9626600" cy="4351338"/>
          </a:xfrm>
          <a:prstGeom prst="rect">
            <a:avLst/>
          </a:prstGeom>
        </p:spPr>
        <p:txBody>
          <a:bodyPr vert="horz" lIns="38405" tIns="19202" rIns="38405" bIns="19202"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a:extLst>
              <a:ext uri="{FF2B5EF4-FFF2-40B4-BE49-F238E27FC236}">
                <a16:creationId xmlns:a16="http://schemas.microsoft.com/office/drawing/2014/main" id="{A8C19E9E-87F8-4763-8868-3079F63B374B}"/>
              </a:ext>
            </a:extLst>
          </p:cNvPr>
          <p:cNvSpPr>
            <a:spLocks noGrp="1"/>
          </p:cNvSpPr>
          <p:nvPr>
            <p:ph type="title"/>
          </p:nvPr>
        </p:nvSpPr>
        <p:spPr>
          <a:xfrm>
            <a:off x="706438" y="371475"/>
            <a:ext cx="9640887" cy="1143000"/>
          </a:xfrm>
          <a:prstGeom prst="rect">
            <a:avLst/>
          </a:prstGeom>
        </p:spPr>
        <p:txBody>
          <a:bodyPr vert="horz" lIns="38405" tIns="19202" rIns="38405" bIns="19202" rtlCol="0" anchor="t">
            <a:normAutofit/>
          </a:bodyPr>
          <a:lstStyle/>
          <a:p>
            <a:r>
              <a:rPr lang="en-US" dirty="0"/>
              <a:t>Title Text</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ransition spd="med"/>
  <p:txStyles>
    <p:titleStyle>
      <a:lvl1pPr algn="l" defTabSz="346075" rtl="0" eaLnBrk="0" fontAlgn="base" hangingPunct="0">
        <a:spcBef>
          <a:spcPct val="0"/>
        </a:spcBef>
        <a:spcAft>
          <a:spcPct val="0"/>
        </a:spcAft>
        <a:defRPr sz="4000" b="1" spc="-76">
          <a:solidFill>
            <a:srgbClr val="004D44"/>
          </a:solidFill>
          <a:latin typeface="+mn-lt"/>
          <a:ea typeface="Open Sans"/>
          <a:cs typeface="Open Sans"/>
          <a:sym typeface="Open Sans"/>
        </a:defRPr>
      </a:lvl1pPr>
      <a:lvl2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2pPr>
      <a:lvl3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3pPr>
      <a:lvl4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4pPr>
      <a:lvl5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5pPr>
      <a:lvl6pPr marL="0" marR="0" indent="480060"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6pPr>
      <a:lvl7pPr marL="0" marR="0" indent="576072"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7pPr>
      <a:lvl8pPr marL="0" marR="0" indent="672084"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8pPr>
      <a:lvl9pPr marL="0" marR="0" indent="768096"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9pPr>
    </p:titleStyle>
    <p:bodyStyle>
      <a:lvl1pPr algn="l" defTabSz="346075" rtl="0" eaLnBrk="0" fontAlgn="base" hangingPunct="0">
        <a:lnSpc>
          <a:spcPct val="110000"/>
        </a:lnSpc>
        <a:spcBef>
          <a:spcPct val="0"/>
        </a:spcBef>
        <a:spcAft>
          <a:spcPct val="0"/>
        </a:spcAft>
        <a:defRPr sz="3700" spc="-63">
          <a:solidFill>
            <a:srgbClr val="5E5E5E"/>
          </a:solidFill>
          <a:latin typeface="+mn-lt"/>
          <a:ea typeface="Open Sans"/>
          <a:cs typeface="Open Sans"/>
          <a:sym typeface="Open Sans"/>
        </a:defRPr>
      </a:lvl1pPr>
      <a:lvl2pPr indent="95250" algn="l" defTabSz="346075" rtl="0" eaLnBrk="0" fontAlgn="base" hangingPunct="0">
        <a:lnSpc>
          <a:spcPct val="110000"/>
        </a:lnSpc>
        <a:spcBef>
          <a:spcPct val="0"/>
        </a:spcBef>
        <a:spcAft>
          <a:spcPct val="0"/>
        </a:spcAft>
        <a:defRPr sz="2500" spc="-63">
          <a:solidFill>
            <a:srgbClr val="5E5E5E"/>
          </a:solidFill>
          <a:latin typeface="+mn-lt"/>
          <a:ea typeface="Open Sans"/>
          <a:cs typeface="Open Sans"/>
          <a:sym typeface="Open Sans"/>
        </a:defRPr>
      </a:lvl2pPr>
      <a:lvl3pPr marL="603250" indent="-358775" algn="l" defTabSz="346075" rtl="0" eaLnBrk="0" fontAlgn="base" hangingPunct="0">
        <a:lnSpc>
          <a:spcPct val="110000"/>
        </a:lnSpc>
        <a:spcBef>
          <a:spcPct val="0"/>
        </a:spcBef>
        <a:spcAft>
          <a:spcPct val="0"/>
        </a:spcAft>
        <a:buClr>
          <a:srgbClr val="83BE41"/>
        </a:buClr>
        <a:buFont typeface=".AppleSystemUIFont"/>
        <a:buChar char="—"/>
        <a:defRPr sz="2500" i="1" spc="-63">
          <a:solidFill>
            <a:srgbClr val="5E5E5E"/>
          </a:solidFill>
          <a:latin typeface="+mn-lt"/>
          <a:ea typeface="Open Sans"/>
          <a:cs typeface="Open Sans"/>
          <a:sym typeface="Open Sans"/>
        </a:defRPr>
      </a:lvl3pPr>
      <a:lvl4pPr marL="906463" indent="-287338" algn="l" defTabSz="346075" rtl="0" eaLnBrk="0" fontAlgn="base" hangingPunct="0">
        <a:lnSpc>
          <a:spcPct val="110000"/>
        </a:lnSpc>
        <a:spcBef>
          <a:spcPct val="0"/>
        </a:spcBef>
        <a:spcAft>
          <a:spcPct val="0"/>
        </a:spcAft>
        <a:buClr>
          <a:srgbClr val="83BE41"/>
        </a:buClr>
        <a:buFont typeface=".AppleSystemUIFont"/>
        <a:buChar char="—"/>
        <a:defRPr sz="2000" spc="-63">
          <a:solidFill>
            <a:srgbClr val="5E5E5E"/>
          </a:solidFill>
          <a:latin typeface="+mn-lt"/>
          <a:ea typeface="Open Sans"/>
          <a:cs typeface="Open Sans"/>
          <a:sym typeface="Open Sans"/>
        </a:defRPr>
      </a:lvl4pPr>
      <a:lvl5pPr marL="1208088" indent="-287338" algn="l" defTabSz="346075" rtl="0" eaLnBrk="0" fontAlgn="base" hangingPunct="0">
        <a:lnSpc>
          <a:spcPct val="110000"/>
        </a:lnSpc>
        <a:spcBef>
          <a:spcPct val="0"/>
        </a:spcBef>
        <a:spcAft>
          <a:spcPct val="0"/>
        </a:spcAft>
        <a:buClr>
          <a:srgbClr val="83BE41"/>
        </a:buClr>
        <a:buFont typeface=".AppleSystemUIFont"/>
        <a:buChar char="–"/>
        <a:defRPr sz="2000" i="1" spc="-63">
          <a:solidFill>
            <a:srgbClr val="5E5E5E"/>
          </a:solidFill>
          <a:latin typeface="+mn-lt"/>
          <a:ea typeface="Open Sans"/>
          <a:cs typeface="Open Sans"/>
          <a:sym typeface="Open Sans"/>
        </a:defRPr>
      </a:lvl5pPr>
      <a:lvl6pPr marL="0" marR="0" indent="480060" algn="ctr" defTabSz="346710" eaLnBrk="1" latinLnBrk="0" hangingPunct="1">
        <a:lnSpc>
          <a:spcPct val="110000"/>
        </a:lnSpc>
        <a:spcBef>
          <a:spcPts val="0"/>
        </a:spcBef>
        <a:spcAft>
          <a:spcPts val="0"/>
        </a:spcAft>
        <a:buClrTx/>
        <a:buSzTx/>
        <a:buFontTx/>
        <a:buNone/>
        <a:tabLst/>
        <a:defRPr sz="4300" b="0" i="0" u="none" strike="noStrike" cap="none" spc="-87" baseline="0">
          <a:ln>
            <a:noFill/>
          </a:ln>
          <a:solidFill>
            <a:srgbClr val="004E46"/>
          </a:solidFill>
          <a:uFillTx/>
          <a:latin typeface="Open Sans"/>
          <a:ea typeface="Open Sans"/>
          <a:cs typeface="Open Sans"/>
          <a:sym typeface="Open Sans"/>
        </a:defRPr>
      </a:lvl6pPr>
      <a:lvl7pPr marL="0" marR="0" indent="576072" algn="ctr" defTabSz="346710" eaLnBrk="1" latinLnBrk="0" hangingPunct="1">
        <a:lnSpc>
          <a:spcPct val="110000"/>
        </a:lnSpc>
        <a:spcBef>
          <a:spcPts val="0"/>
        </a:spcBef>
        <a:spcAft>
          <a:spcPts val="0"/>
        </a:spcAft>
        <a:buClrTx/>
        <a:buSzTx/>
        <a:buFontTx/>
        <a:buNone/>
        <a:tabLst/>
        <a:defRPr sz="4300" b="0" i="0" u="none" strike="noStrike" cap="none" spc="-87" baseline="0">
          <a:ln>
            <a:noFill/>
          </a:ln>
          <a:solidFill>
            <a:srgbClr val="004E46"/>
          </a:solidFill>
          <a:uFillTx/>
          <a:latin typeface="Open Sans"/>
          <a:ea typeface="Open Sans"/>
          <a:cs typeface="Open Sans"/>
          <a:sym typeface="Open Sans"/>
        </a:defRPr>
      </a:lvl7pPr>
      <a:lvl8pPr marL="0" marR="0" indent="672084" algn="ctr" defTabSz="346710" eaLnBrk="1" latinLnBrk="0" hangingPunct="1">
        <a:lnSpc>
          <a:spcPct val="110000"/>
        </a:lnSpc>
        <a:spcBef>
          <a:spcPts val="0"/>
        </a:spcBef>
        <a:spcAft>
          <a:spcPts val="0"/>
        </a:spcAft>
        <a:buClrTx/>
        <a:buSzTx/>
        <a:buFontTx/>
        <a:buNone/>
        <a:tabLst/>
        <a:defRPr sz="4300" b="0" i="0" u="none" strike="noStrike" cap="none" spc="-87" baseline="0">
          <a:ln>
            <a:noFill/>
          </a:ln>
          <a:solidFill>
            <a:srgbClr val="004E46"/>
          </a:solidFill>
          <a:uFillTx/>
          <a:latin typeface="Open Sans"/>
          <a:ea typeface="Open Sans"/>
          <a:cs typeface="Open Sans"/>
          <a:sym typeface="Open Sans"/>
        </a:defRPr>
      </a:lvl8pPr>
      <a:lvl9pPr marL="0" marR="0" indent="768096" algn="ctr" defTabSz="346710" eaLnBrk="1" latinLnBrk="0" hangingPunct="1">
        <a:lnSpc>
          <a:spcPct val="110000"/>
        </a:lnSpc>
        <a:spcBef>
          <a:spcPts val="0"/>
        </a:spcBef>
        <a:spcAft>
          <a:spcPts val="0"/>
        </a:spcAft>
        <a:buClrTx/>
        <a:buSzTx/>
        <a:buFontTx/>
        <a:buNone/>
        <a:tabLst/>
        <a:defRPr sz="4300" b="0" i="0" u="none" strike="noStrike" cap="none" spc="-87" baseline="0">
          <a:ln>
            <a:noFill/>
          </a:ln>
          <a:solidFill>
            <a:srgbClr val="004E46"/>
          </a:solidFill>
          <a:uFillTx/>
          <a:latin typeface="Open Sans"/>
          <a:ea typeface="Open Sans"/>
          <a:cs typeface="Open Sans"/>
          <a:sym typeface="Open Sans"/>
        </a:defRPr>
      </a:lvl9pPr>
    </p:bodyStyle>
    <p:otherStyle>
      <a:lvl1pPr marL="0" marR="0" indent="0"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1pPr>
      <a:lvl2pPr marL="0" marR="0" indent="96012"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2pPr>
      <a:lvl3pPr marL="0" marR="0" indent="192024"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3pPr>
      <a:lvl4pPr marL="0" marR="0" indent="288036"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4pPr>
      <a:lvl5pPr marL="0" marR="0" indent="384048"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5pPr>
      <a:lvl6pPr marL="0" marR="0" indent="480060"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6pPr>
      <a:lvl7pPr marL="0" marR="0" indent="576072"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7pPr>
      <a:lvl8pPr marL="0" marR="0" indent="672084"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8pPr>
      <a:lvl9pPr marL="0" marR="0" indent="768096" algn="r" defTabSz="346710"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v.ie/en/service/targeted-agriculture-modernisation-scheme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v.ie/en/publication/3f120-tams-3-support-document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ie/en/collection/65f5b-tams-farm-building-and-structures-specifications/#structures-specifications"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227013" y="6439694"/>
            <a:ext cx="11293475" cy="261610"/>
          </a:xfrm>
          <a:prstGeom prst="rect">
            <a:avLst/>
          </a:prstGeom>
          <a:noFill/>
          <a:ln w="9525">
            <a:noFill/>
            <a:miter lim="800000"/>
            <a:headEnd/>
            <a:tailEnd/>
          </a:ln>
        </p:spPr>
        <p:txBody>
          <a:bodyPr>
            <a:spAutoFit/>
          </a:bodyPr>
          <a:lstStyle/>
          <a:p>
            <a:pPr eaLnBrk="1" hangingPunct="1"/>
            <a:r>
              <a:rPr lang="en-IE" altLang="en-US" sz="1100" dirty="0">
                <a:solidFill>
                  <a:srgbClr val="A39161"/>
                </a:solidFill>
                <a:cs typeface="Arial" pitchFamily="34" charset="0"/>
              </a:rPr>
              <a:t>An Roinn Talmhaíochta, Bia agus Mara │ Department of Agriculture, Food and the Marine</a:t>
            </a:r>
          </a:p>
        </p:txBody>
      </p:sp>
      <p:sp>
        <p:nvSpPr>
          <p:cNvPr id="7" name="Title 1"/>
          <p:cNvSpPr txBox="1">
            <a:spLocks/>
          </p:cNvSpPr>
          <p:nvPr/>
        </p:nvSpPr>
        <p:spPr>
          <a:xfrm>
            <a:off x="1533477" y="1843788"/>
            <a:ext cx="10208419" cy="2226091"/>
          </a:xfrm>
          <a:prstGeom prst="rect">
            <a:avLst/>
          </a:prstGeom>
        </p:spPr>
        <p:txBody>
          <a:bodyPr anchor="b">
            <a:normAutofit/>
          </a:bodyPr>
          <a:lstStyle/>
          <a:p>
            <a:pPr defTabSz="346075">
              <a:lnSpc>
                <a:spcPct val="80000"/>
              </a:lnSpc>
              <a:defRPr/>
            </a:pPr>
            <a:r>
              <a:rPr lang="en-IE" sz="6700" spc="-114" dirty="0">
                <a:solidFill>
                  <a:schemeClr val="bg1">
                    <a:lumMod val="95000"/>
                  </a:schemeClr>
                </a:solidFill>
                <a:latin typeface="+mn-lt"/>
                <a:cs typeface="Calibri Light" charset="0"/>
                <a:sym typeface="Open Sans Light"/>
              </a:rPr>
              <a:t>TAMS Specifications</a:t>
            </a:r>
            <a:endParaRPr lang="en-US" sz="6700" spc="-114" dirty="0">
              <a:solidFill>
                <a:schemeClr val="bg1">
                  <a:lumMod val="95000"/>
                </a:schemeClr>
              </a:solidFill>
              <a:latin typeface="+mn-lt"/>
              <a:cs typeface="Calibri Light" charset="0"/>
              <a:sym typeface="Open Sans Light"/>
            </a:endParaRPr>
          </a:p>
        </p:txBody>
      </p:sp>
      <p:sp>
        <p:nvSpPr>
          <p:cNvPr id="15366" name="Text Placeholder 2"/>
          <p:cNvSpPr>
            <a:spLocks noGrp="1"/>
          </p:cNvSpPr>
          <p:nvPr>
            <p:ph type="body" sz="quarter" idx="1"/>
          </p:nvPr>
        </p:nvSpPr>
        <p:spPr bwMode="auto">
          <a:xfrm>
            <a:off x="1631950" y="4603531"/>
            <a:ext cx="9671050" cy="1640901"/>
          </a:xfrm>
        </p:spPr>
        <p:txBody>
          <a:bodyPr wrap="square" numCol="1" anchor="t" anchorCtr="0" compatLnSpc="1">
            <a:prstTxWarp prst="textNoShape">
              <a:avLst/>
            </a:prstTxWarp>
            <a:normAutofit/>
          </a:bodyPr>
          <a:lstStyle/>
          <a:p>
            <a:r>
              <a:rPr lang="en-IE" altLang="en-US" sz="2800" b="1" dirty="0">
                <a:latin typeface="+mj-lt"/>
                <a:ea typeface="Open Sans" pitchFamily="34" charset="0"/>
                <a:cs typeface="Open Sans" pitchFamily="34" charset="0"/>
              </a:rPr>
              <a:t>Dr Robert </a:t>
            </a:r>
            <a:r>
              <a:rPr lang="en-IE" altLang="en-US" sz="2800" b="1" dirty="0" smtClean="0">
                <a:latin typeface="+mj-lt"/>
                <a:ea typeface="Open Sans" pitchFamily="34" charset="0"/>
                <a:cs typeface="Open Sans" pitchFamily="34" charset="0"/>
              </a:rPr>
              <a:t>Leonard &amp; Michael O’Donoghue</a:t>
            </a:r>
            <a:endParaRPr lang="en-IE" altLang="en-US" sz="2800" b="1" dirty="0">
              <a:latin typeface="+mj-lt"/>
              <a:ea typeface="Open Sans" pitchFamily="34" charset="0"/>
              <a:cs typeface="Open Sans" pitchFamily="34" charset="0"/>
            </a:endParaRPr>
          </a:p>
          <a:p>
            <a:endParaRPr lang="en-IE" altLang="en-US" sz="2600" dirty="0">
              <a:latin typeface="+mj-lt"/>
              <a:ea typeface="Open Sans" pitchFamily="34" charset="0"/>
              <a:cs typeface="Open Sans" pitchFamily="34" charset="0"/>
            </a:endParaRPr>
          </a:p>
          <a:p>
            <a:pPr eaLnBrk="1" hangingPunct="1"/>
            <a:r>
              <a:rPr lang="en-US" altLang="en-US" sz="2600" smtClean="0">
                <a:latin typeface="+mj-lt"/>
                <a:ea typeface="Open Sans"/>
                <a:cs typeface="Open Sans"/>
              </a:rPr>
              <a:t>15</a:t>
            </a:r>
            <a:r>
              <a:rPr lang="en-US" altLang="en-US" sz="2600" baseline="30000" smtClean="0">
                <a:latin typeface="+mj-lt"/>
                <a:ea typeface="Open Sans"/>
                <a:cs typeface="Open Sans"/>
              </a:rPr>
              <a:t>th</a:t>
            </a:r>
            <a:r>
              <a:rPr lang="en-US" altLang="en-US" sz="2600" smtClean="0">
                <a:latin typeface="+mj-lt"/>
                <a:ea typeface="Open Sans"/>
                <a:cs typeface="Open Sans"/>
              </a:rPr>
              <a:t> </a:t>
            </a:r>
            <a:r>
              <a:rPr lang="en-US" altLang="en-US" sz="2600" dirty="0" smtClean="0">
                <a:latin typeface="+mj-lt"/>
                <a:ea typeface="Open Sans"/>
                <a:cs typeface="Open Sans"/>
              </a:rPr>
              <a:t>April </a:t>
            </a:r>
            <a:r>
              <a:rPr lang="en-US" altLang="en-US" sz="2600" dirty="0">
                <a:latin typeface="+mj-lt"/>
                <a:ea typeface="Open Sans"/>
                <a:cs typeface="Open Sans"/>
              </a:rPr>
              <a:t>2025</a:t>
            </a:r>
          </a:p>
          <a:p>
            <a:endParaRPr lang="en-IE" altLang="en-US" sz="2200" dirty="0">
              <a:latin typeface="Calibri" pitchFamily="34" charset="0"/>
              <a:ea typeface="Open Sans" pitchFamily="34" charset="0"/>
              <a:cs typeface="Open Sans" pitchFamily="34" charset="0"/>
            </a:endParaRPr>
          </a:p>
          <a:p>
            <a:endParaRPr lang="en-IE" altLang="en-US" dirty="0">
              <a:ea typeface="Open Sans" pitchFamily="34" charset="0"/>
              <a:cs typeface="Open Sans" pitchFamily="34" charset="0"/>
            </a:endParaRPr>
          </a:p>
        </p:txBody>
      </p:sp>
    </p:spTree>
    <p:extLst>
      <p:ext uri="{BB962C8B-B14F-4D97-AF65-F5344CB8AC3E}">
        <p14:creationId xmlns:p14="http://schemas.microsoft.com/office/powerpoint/2010/main" val="426271781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9757-888E-95E4-B43A-2146C4C0FAFB}"/>
              </a:ext>
            </a:extLst>
          </p:cNvPr>
          <p:cNvSpPr>
            <a:spLocks noGrp="1"/>
          </p:cNvSpPr>
          <p:nvPr>
            <p:ph type="title"/>
          </p:nvPr>
        </p:nvSpPr>
        <p:spPr/>
        <p:txBody>
          <a:bodyPr/>
          <a:lstStyle/>
          <a:p>
            <a:r>
              <a:rPr lang="en-GB" dirty="0"/>
              <a:t>S.101: Overground buildings</a:t>
            </a:r>
            <a:endParaRPr lang="en-IE" dirty="0"/>
          </a:p>
        </p:txBody>
      </p:sp>
      <p:sp>
        <p:nvSpPr>
          <p:cNvPr id="3" name="Content Placeholder 2">
            <a:extLst>
              <a:ext uri="{FF2B5EF4-FFF2-40B4-BE49-F238E27FC236}">
                <a16:creationId xmlns:a16="http://schemas.microsoft.com/office/drawing/2014/main" id="{91860AAE-E80A-78F5-0545-02E2D159806C}"/>
              </a:ext>
            </a:extLst>
          </p:cNvPr>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GB" dirty="0">
                <a:solidFill>
                  <a:schemeClr val="tx1"/>
                </a:solidFill>
              </a:rPr>
              <a:t>Internal agitation points must be removed</a:t>
            </a:r>
          </a:p>
          <a:p>
            <a:pPr marL="1174750" lvl="2" indent="-571500">
              <a:buFont typeface="Arial" panose="020B0604020202020204" pitchFamily="34" charset="0"/>
              <a:buChar char="•"/>
            </a:pPr>
            <a:r>
              <a:rPr lang="en-GB" dirty="0">
                <a:solidFill>
                  <a:schemeClr val="tx1"/>
                </a:solidFill>
              </a:rPr>
              <a:t>Common airspace with other buildings</a:t>
            </a:r>
          </a:p>
          <a:p>
            <a:pPr marL="571500" indent="-571500">
              <a:buFont typeface="Arial" panose="020B0604020202020204" pitchFamily="34" charset="0"/>
              <a:buChar char="•"/>
            </a:pPr>
            <a:r>
              <a:rPr lang="en-GB" dirty="0">
                <a:solidFill>
                  <a:schemeClr val="tx1"/>
                </a:solidFill>
              </a:rPr>
              <a:t>Ventilation – </a:t>
            </a:r>
          </a:p>
          <a:p>
            <a:pPr marL="1174750" lvl="2" indent="-571500">
              <a:buFont typeface="Arial" panose="020B0604020202020204" pitchFamily="34" charset="0"/>
              <a:buChar char="•"/>
            </a:pPr>
            <a:r>
              <a:rPr lang="en-GB" dirty="0">
                <a:solidFill>
                  <a:schemeClr val="tx1"/>
                </a:solidFill>
              </a:rPr>
              <a:t>Ensure gap over vented sheeting at sides for buildings over 15m wide</a:t>
            </a:r>
          </a:p>
          <a:p>
            <a:pPr marL="1174750" lvl="2" indent="-571500">
              <a:buFont typeface="Arial" panose="020B0604020202020204" pitchFamily="34" charset="0"/>
              <a:buChar char="•"/>
            </a:pPr>
            <a:r>
              <a:rPr lang="en-GB" dirty="0">
                <a:solidFill>
                  <a:schemeClr val="tx1"/>
                </a:solidFill>
              </a:rPr>
              <a:t>Ensure outlet ventilation is correct size</a:t>
            </a:r>
          </a:p>
          <a:p>
            <a:pPr marL="1174750" lvl="2" indent="-571500">
              <a:buFont typeface="Arial" panose="020B0604020202020204" pitchFamily="34" charset="0"/>
              <a:buChar char="•"/>
            </a:pPr>
            <a:r>
              <a:rPr lang="en-GB" dirty="0">
                <a:solidFill>
                  <a:schemeClr val="tx1"/>
                </a:solidFill>
              </a:rPr>
              <a:t>Do not impede ventilation of existing buildings</a:t>
            </a:r>
          </a:p>
          <a:p>
            <a:pPr marL="571500" indent="-571500">
              <a:buFont typeface="Arial" panose="020B0604020202020204" pitchFamily="34" charset="0"/>
              <a:buChar char="•"/>
            </a:pPr>
            <a:r>
              <a:rPr lang="en-GB" dirty="0">
                <a:solidFill>
                  <a:schemeClr val="tx1"/>
                </a:solidFill>
              </a:rPr>
              <a:t>Purlin sizing </a:t>
            </a:r>
          </a:p>
          <a:p>
            <a:pPr marL="1174750" lvl="2" indent="-571500">
              <a:buFont typeface="Arial" panose="020B0604020202020204" pitchFamily="34" charset="0"/>
              <a:buChar char="•"/>
            </a:pPr>
            <a:r>
              <a:rPr lang="en-GB" dirty="0">
                <a:solidFill>
                  <a:schemeClr val="tx1"/>
                </a:solidFill>
              </a:rPr>
              <a:t>Timber purlins – up to 4.8m</a:t>
            </a:r>
          </a:p>
          <a:p>
            <a:pPr marL="1174750" lvl="2" indent="-571500">
              <a:buFont typeface="Arial" panose="020B0604020202020204" pitchFamily="34" charset="0"/>
              <a:buChar char="•"/>
            </a:pPr>
            <a:r>
              <a:rPr lang="en-GB" dirty="0">
                <a:solidFill>
                  <a:schemeClr val="tx1"/>
                </a:solidFill>
              </a:rPr>
              <a:t>Steel purlins must be pre-painted and listed on S.102</a:t>
            </a:r>
            <a:endParaRPr lang="en-GB" dirty="0"/>
          </a:p>
        </p:txBody>
      </p:sp>
    </p:spTree>
    <p:extLst>
      <p:ext uri="{BB962C8B-B14F-4D97-AF65-F5344CB8AC3E}">
        <p14:creationId xmlns:p14="http://schemas.microsoft.com/office/powerpoint/2010/main" val="300536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5404-B4C7-4282-DAFE-AAC88477E28D}"/>
              </a:ext>
            </a:extLst>
          </p:cNvPr>
          <p:cNvSpPr>
            <a:spLocks noGrp="1"/>
          </p:cNvSpPr>
          <p:nvPr>
            <p:ph type="title"/>
          </p:nvPr>
        </p:nvSpPr>
        <p:spPr/>
        <p:txBody>
          <a:bodyPr/>
          <a:lstStyle/>
          <a:p>
            <a:r>
              <a:rPr lang="en-GB" dirty="0"/>
              <a:t>Concrete for all structures</a:t>
            </a:r>
            <a:endParaRPr lang="en-IE" dirty="0"/>
          </a:p>
        </p:txBody>
      </p:sp>
      <p:sp>
        <p:nvSpPr>
          <p:cNvPr id="3" name="Content Placeholder 2">
            <a:extLst>
              <a:ext uri="{FF2B5EF4-FFF2-40B4-BE49-F238E27FC236}">
                <a16:creationId xmlns:a16="http://schemas.microsoft.com/office/drawing/2014/main" id="{F39B850B-05BF-2332-9B59-E7DBB6E1C1C3}"/>
              </a:ext>
            </a:extLst>
          </p:cNvPr>
          <p:cNvSpPr>
            <a:spLocks noGrp="1"/>
          </p:cNvSpPr>
          <p:nvPr>
            <p:ph idx="1"/>
          </p:nvPr>
        </p:nvSpPr>
        <p:spPr/>
        <p:txBody>
          <a:bodyPr>
            <a:normAutofit lnSpcReduction="10000"/>
          </a:bodyPr>
          <a:lstStyle/>
          <a:p>
            <a:pPr marL="571500" indent="-571500">
              <a:buFont typeface="Arial" panose="020B0604020202020204" pitchFamily="34" charset="0"/>
              <a:buChar char="•"/>
            </a:pPr>
            <a:r>
              <a:rPr lang="en-GB" dirty="0">
                <a:solidFill>
                  <a:schemeClr val="tx1"/>
                </a:solidFill>
              </a:rPr>
              <a:t>Concrete – either 37N or 45N – legal minimum requirement regardless of grant-aid for slurry and effluent stores.</a:t>
            </a:r>
          </a:p>
          <a:p>
            <a:pPr marL="571500" indent="-571500">
              <a:buFont typeface="Arial" panose="020B0604020202020204" pitchFamily="34" charset="0"/>
              <a:buChar char="•"/>
            </a:pPr>
            <a:r>
              <a:rPr lang="en-GB" dirty="0">
                <a:solidFill>
                  <a:schemeClr val="tx1"/>
                </a:solidFill>
              </a:rPr>
              <a:t>Always from a plant certified to EN 206</a:t>
            </a:r>
          </a:p>
          <a:p>
            <a:pPr marL="571500" indent="-571500">
              <a:buFont typeface="Arial" panose="020B0604020202020204" pitchFamily="34" charset="0"/>
              <a:buChar char="•"/>
            </a:pPr>
            <a:r>
              <a:rPr lang="en-GB" dirty="0">
                <a:solidFill>
                  <a:schemeClr val="tx1"/>
                </a:solidFill>
              </a:rPr>
              <a:t>Required strength important for durability.</a:t>
            </a:r>
          </a:p>
          <a:p>
            <a:pPr marL="571500" indent="-571500">
              <a:buFont typeface="Arial" panose="020B0604020202020204" pitchFamily="34" charset="0"/>
              <a:buChar char="•"/>
            </a:pPr>
            <a:r>
              <a:rPr lang="en-GB" dirty="0">
                <a:solidFill>
                  <a:schemeClr val="tx1"/>
                </a:solidFill>
              </a:rPr>
              <a:t>Cement Content and Water Cement Ratio are important</a:t>
            </a:r>
          </a:p>
          <a:p>
            <a:pPr marL="571500" indent="-571500">
              <a:buFont typeface="Arial" panose="020B0604020202020204" pitchFamily="34" charset="0"/>
              <a:buChar char="•"/>
            </a:pPr>
            <a:endParaRPr lang="en-GB" dirty="0">
              <a:solidFill>
                <a:schemeClr val="tx1"/>
              </a:solidFill>
            </a:endParaRPr>
          </a:p>
          <a:p>
            <a:endParaRPr lang="en-IE" dirty="0"/>
          </a:p>
        </p:txBody>
      </p:sp>
    </p:spTree>
    <p:extLst>
      <p:ext uri="{BB962C8B-B14F-4D97-AF65-F5344CB8AC3E}">
        <p14:creationId xmlns:p14="http://schemas.microsoft.com/office/powerpoint/2010/main" val="1767313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4E53-41C9-262C-7825-ECAA816BB9D0}"/>
              </a:ext>
            </a:extLst>
          </p:cNvPr>
          <p:cNvSpPr>
            <a:spLocks noGrp="1"/>
          </p:cNvSpPr>
          <p:nvPr>
            <p:ph type="title"/>
          </p:nvPr>
        </p:nvSpPr>
        <p:spPr/>
        <p:txBody>
          <a:bodyPr>
            <a:normAutofit fontScale="90000"/>
          </a:bodyPr>
          <a:lstStyle/>
          <a:p>
            <a:r>
              <a:rPr lang="en-US" b="1" dirty="0"/>
              <a:t>S123 - Minimum Specification for</a:t>
            </a:r>
            <a:r>
              <a:rPr lang="en-US" dirty="0"/>
              <a:t> </a:t>
            </a:r>
            <a:r>
              <a:rPr lang="en-IE" dirty="0"/>
              <a:t>Bovine Livestock Units and Reinforced Tanks</a:t>
            </a:r>
          </a:p>
        </p:txBody>
      </p:sp>
      <p:sp>
        <p:nvSpPr>
          <p:cNvPr id="3" name="Content Placeholder 2">
            <a:extLst>
              <a:ext uri="{FF2B5EF4-FFF2-40B4-BE49-F238E27FC236}">
                <a16:creationId xmlns:a16="http://schemas.microsoft.com/office/drawing/2014/main" id="{92A83C81-AF44-A42F-5F46-ABD31F63761F}"/>
              </a:ext>
            </a:extLst>
          </p:cNvPr>
          <p:cNvSpPr>
            <a:spLocks noGrp="1"/>
          </p:cNvSpPr>
          <p:nvPr>
            <p:ph idx="1"/>
          </p:nvPr>
        </p:nvSpPr>
        <p:spPr/>
        <p:txBody>
          <a:bodyPr/>
          <a:lstStyle/>
          <a:p>
            <a:pPr marL="571500" indent="-571500">
              <a:buFont typeface="Arial" panose="020B0604020202020204" pitchFamily="34" charset="0"/>
              <a:buChar char="•"/>
            </a:pPr>
            <a:r>
              <a:rPr lang="en-IE" dirty="0">
                <a:solidFill>
                  <a:schemeClr val="tx1"/>
                </a:solidFill>
              </a:rPr>
              <a:t>Bovine housing layout</a:t>
            </a:r>
          </a:p>
          <a:p>
            <a:pPr marL="571500" lvl="1" indent="-571500">
              <a:buFont typeface="Arial" panose="020B0604020202020204" pitchFamily="34" charset="0"/>
              <a:buChar char="•"/>
            </a:pPr>
            <a:r>
              <a:rPr lang="en-IE" dirty="0">
                <a:solidFill>
                  <a:schemeClr val="tx1"/>
                </a:solidFill>
              </a:rPr>
              <a:t>Loose, slatted, suckler and cubicle houses</a:t>
            </a:r>
          </a:p>
          <a:p>
            <a:pPr marL="571500" indent="-571500">
              <a:buFont typeface="Arial" panose="020B0604020202020204" pitchFamily="34" charset="0"/>
              <a:buChar char="•"/>
            </a:pPr>
            <a:r>
              <a:rPr lang="en-IE" dirty="0">
                <a:solidFill>
                  <a:schemeClr val="tx1"/>
                </a:solidFill>
              </a:rPr>
              <a:t>Tank layout</a:t>
            </a:r>
          </a:p>
          <a:p>
            <a:pPr marL="571500" indent="-571500">
              <a:buFont typeface="Arial" panose="020B0604020202020204" pitchFamily="34" charset="0"/>
              <a:buChar char="•"/>
            </a:pPr>
            <a:r>
              <a:rPr lang="en-IE" dirty="0">
                <a:solidFill>
                  <a:schemeClr val="tx1"/>
                </a:solidFill>
              </a:rPr>
              <a:t>Space at agitation points and tank </a:t>
            </a:r>
            <a:r>
              <a:rPr lang="en-IE" dirty="0" smtClean="0">
                <a:solidFill>
                  <a:schemeClr val="tx1"/>
                </a:solidFill>
              </a:rPr>
              <a:t>lengths</a:t>
            </a:r>
            <a:endParaRPr lang="en-IE" dirty="0">
              <a:solidFill>
                <a:schemeClr val="tx1"/>
              </a:solidFill>
            </a:endParaRPr>
          </a:p>
          <a:p>
            <a:pPr marL="571500" indent="-571500">
              <a:buFont typeface="Arial" panose="020B0604020202020204" pitchFamily="34" charset="0"/>
              <a:buChar char="•"/>
            </a:pPr>
            <a:r>
              <a:rPr lang="en-IE" dirty="0">
                <a:solidFill>
                  <a:schemeClr val="tx1"/>
                </a:solidFill>
              </a:rPr>
              <a:t>Required reinforcing levels</a:t>
            </a:r>
          </a:p>
          <a:p>
            <a:pPr marL="571500" indent="-571500">
              <a:buFont typeface="Arial" panose="020B0604020202020204" pitchFamily="34" charset="0"/>
              <a:buChar char="•"/>
            </a:pPr>
            <a:r>
              <a:rPr lang="en-IE" dirty="0">
                <a:solidFill>
                  <a:schemeClr val="tx1"/>
                </a:solidFill>
              </a:rPr>
              <a:t>Floor and wall thickness</a:t>
            </a:r>
          </a:p>
          <a:p>
            <a:pPr marL="571500" indent="-571500">
              <a:buFont typeface="Arial" panose="020B0604020202020204" pitchFamily="34" charset="0"/>
              <a:buChar char="•"/>
            </a:pPr>
            <a:r>
              <a:rPr lang="en-IE" dirty="0">
                <a:solidFill>
                  <a:schemeClr val="tx1"/>
                </a:solidFill>
              </a:rPr>
              <a:t>Tank covers (slabs and slats)</a:t>
            </a:r>
          </a:p>
        </p:txBody>
      </p:sp>
    </p:spTree>
    <p:extLst>
      <p:ext uri="{BB962C8B-B14F-4D97-AF65-F5344CB8AC3E}">
        <p14:creationId xmlns:p14="http://schemas.microsoft.com/office/powerpoint/2010/main" val="427969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4184-AFD8-4629-AE3F-B9FC511FC394}"/>
              </a:ext>
            </a:extLst>
          </p:cNvPr>
          <p:cNvSpPr>
            <a:spLocks noGrp="1"/>
          </p:cNvSpPr>
          <p:nvPr>
            <p:ph type="title"/>
          </p:nvPr>
        </p:nvSpPr>
        <p:spPr/>
        <p:txBody>
          <a:bodyPr>
            <a:normAutofit fontScale="90000"/>
          </a:bodyPr>
          <a:lstStyle/>
          <a:p>
            <a:r>
              <a:rPr lang="en-GB" dirty="0"/>
              <a:t>S.123: Bovine building layout and tank design</a:t>
            </a:r>
            <a:endParaRPr lang="en-IE" dirty="0"/>
          </a:p>
        </p:txBody>
      </p:sp>
      <p:sp>
        <p:nvSpPr>
          <p:cNvPr id="3" name="Content Placeholder 2">
            <a:extLst>
              <a:ext uri="{FF2B5EF4-FFF2-40B4-BE49-F238E27FC236}">
                <a16:creationId xmlns:a16="http://schemas.microsoft.com/office/drawing/2014/main" id="{569F969A-0ABC-3CB8-B2EB-1503FD71F656}"/>
              </a:ext>
            </a:extLst>
          </p:cNvPr>
          <p:cNvSpPr>
            <a:spLocks noGrp="1"/>
          </p:cNvSpPr>
          <p:nvPr>
            <p:ph idx="1"/>
          </p:nvPr>
        </p:nvSpPr>
        <p:spPr/>
        <p:txBody>
          <a:bodyPr>
            <a:normAutofit fontScale="92500" lnSpcReduction="20000"/>
          </a:bodyPr>
          <a:lstStyle/>
          <a:p>
            <a:pPr marL="571500" indent="-571500">
              <a:buFont typeface="Arial" panose="020B0604020202020204" pitchFamily="34" charset="0"/>
              <a:buChar char="•"/>
            </a:pPr>
            <a:r>
              <a:rPr lang="en-GB" dirty="0">
                <a:solidFill>
                  <a:schemeClr val="tx1"/>
                </a:solidFill>
              </a:rPr>
              <a:t>Access to pens not through other pens</a:t>
            </a:r>
          </a:p>
          <a:p>
            <a:pPr marL="571500" indent="-571500">
              <a:buFont typeface="Arial" panose="020B0604020202020204" pitchFamily="34" charset="0"/>
              <a:buChar char="•"/>
            </a:pPr>
            <a:r>
              <a:rPr lang="en-GB" dirty="0">
                <a:solidFill>
                  <a:schemeClr val="tx1"/>
                </a:solidFill>
              </a:rPr>
              <a:t>Cubicle cross-over points</a:t>
            </a:r>
          </a:p>
          <a:p>
            <a:pPr marL="1174750" lvl="2" indent="-571500">
              <a:buFont typeface="Arial" panose="020B0604020202020204" pitchFamily="34" charset="0"/>
              <a:buChar char="•"/>
            </a:pPr>
            <a:r>
              <a:rPr lang="en-GB" dirty="0">
                <a:solidFill>
                  <a:schemeClr val="tx1"/>
                </a:solidFill>
              </a:rPr>
              <a:t>2.3m wide minimum</a:t>
            </a:r>
          </a:p>
          <a:p>
            <a:pPr marL="1174750" lvl="2" indent="-571500">
              <a:buFont typeface="Arial" panose="020B0604020202020204" pitchFamily="34" charset="0"/>
              <a:buChar char="•"/>
            </a:pPr>
            <a:r>
              <a:rPr lang="en-GB" dirty="0">
                <a:solidFill>
                  <a:schemeClr val="tx1"/>
                </a:solidFill>
              </a:rPr>
              <a:t>3.5m wide if drinker present- clear space.</a:t>
            </a:r>
          </a:p>
          <a:p>
            <a:pPr marL="571500" indent="-571500">
              <a:buFont typeface="Arial" panose="020B0604020202020204" pitchFamily="34" charset="0"/>
              <a:buChar char="•"/>
            </a:pPr>
            <a:r>
              <a:rPr lang="en-GB" dirty="0">
                <a:solidFill>
                  <a:schemeClr val="tx1"/>
                </a:solidFill>
              </a:rPr>
              <a:t>Cubicle bed dimensions</a:t>
            </a:r>
          </a:p>
          <a:p>
            <a:pPr marL="1174750" lvl="2" indent="-571500">
              <a:buFont typeface="Arial" panose="020B0604020202020204" pitchFamily="34" charset="0"/>
              <a:buChar char="•"/>
            </a:pPr>
            <a:r>
              <a:rPr lang="en-IE" dirty="0">
                <a:solidFill>
                  <a:schemeClr val="tx1"/>
                </a:solidFill>
              </a:rPr>
              <a:t>2.1m head-to-head, 2.4m recommended</a:t>
            </a:r>
          </a:p>
          <a:p>
            <a:pPr marL="1174750" lvl="2" indent="-571500">
              <a:buFont typeface="Arial" panose="020B0604020202020204" pitchFamily="34" charset="0"/>
              <a:buChar char="•"/>
            </a:pPr>
            <a:r>
              <a:rPr lang="en-IE" dirty="0">
                <a:solidFill>
                  <a:schemeClr val="tx1"/>
                </a:solidFill>
              </a:rPr>
              <a:t>2.4m long against wall, recommend 2.6m</a:t>
            </a:r>
          </a:p>
          <a:p>
            <a:pPr marL="1174750" lvl="2" indent="-571500">
              <a:buFont typeface="Arial" panose="020B0604020202020204" pitchFamily="34" charset="0"/>
              <a:buChar char="•"/>
            </a:pPr>
            <a:r>
              <a:rPr lang="en-IE" dirty="0">
                <a:solidFill>
                  <a:schemeClr val="tx1"/>
                </a:solidFill>
              </a:rPr>
              <a:t>1.15m wide (c/c dividers)</a:t>
            </a:r>
          </a:p>
          <a:p>
            <a:pPr marL="571500" indent="-571500">
              <a:buFont typeface="Arial" panose="020B0604020202020204" pitchFamily="34" charset="0"/>
              <a:buChar char="•"/>
            </a:pPr>
            <a:r>
              <a:rPr lang="en-GB" dirty="0">
                <a:solidFill>
                  <a:schemeClr val="tx1"/>
                </a:solidFill>
              </a:rPr>
              <a:t>Precast cubicle beds</a:t>
            </a:r>
          </a:p>
          <a:p>
            <a:pPr marL="1174750" lvl="2" indent="-571500">
              <a:buFont typeface="Arial" panose="020B0604020202020204" pitchFamily="34" charset="0"/>
              <a:buChar char="•"/>
            </a:pPr>
            <a:r>
              <a:rPr lang="en-GB" dirty="0">
                <a:solidFill>
                  <a:schemeClr val="tx1"/>
                </a:solidFill>
              </a:rPr>
              <a:t>Must be on Accepted Slat List</a:t>
            </a:r>
          </a:p>
          <a:p>
            <a:pPr marL="1174750" lvl="2" indent="-571500">
              <a:buFont typeface="Arial" panose="020B0604020202020204" pitchFamily="34" charset="0"/>
              <a:buChar char="•"/>
            </a:pPr>
            <a:r>
              <a:rPr lang="en-GB" dirty="0">
                <a:solidFill>
                  <a:schemeClr val="tx1"/>
                </a:solidFill>
              </a:rPr>
              <a:t>On HD slats or slabs only, or self supporting</a:t>
            </a:r>
          </a:p>
        </p:txBody>
      </p:sp>
    </p:spTree>
    <p:extLst>
      <p:ext uri="{BB962C8B-B14F-4D97-AF65-F5344CB8AC3E}">
        <p14:creationId xmlns:p14="http://schemas.microsoft.com/office/powerpoint/2010/main" val="69014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4EA3-5B4D-AF35-A0A6-9829850D74EB}"/>
              </a:ext>
            </a:extLst>
          </p:cNvPr>
          <p:cNvSpPr>
            <a:spLocks noGrp="1"/>
          </p:cNvSpPr>
          <p:nvPr>
            <p:ph type="title"/>
          </p:nvPr>
        </p:nvSpPr>
        <p:spPr/>
        <p:txBody>
          <a:bodyPr>
            <a:normAutofit fontScale="90000"/>
          </a:bodyPr>
          <a:lstStyle/>
          <a:p>
            <a:r>
              <a:rPr lang="en-GB" dirty="0"/>
              <a:t>S.123: Bovine building layout and tank design</a:t>
            </a:r>
            <a:endParaRPr lang="en-IE" dirty="0"/>
          </a:p>
        </p:txBody>
      </p:sp>
      <p:sp>
        <p:nvSpPr>
          <p:cNvPr id="3" name="Content Placeholder 2">
            <a:extLst>
              <a:ext uri="{FF2B5EF4-FFF2-40B4-BE49-F238E27FC236}">
                <a16:creationId xmlns:a16="http://schemas.microsoft.com/office/drawing/2014/main" id="{0E0CC541-982F-2A31-911F-F169FCC67E83}"/>
              </a:ext>
            </a:extLst>
          </p:cNvPr>
          <p:cNvSpPr>
            <a:spLocks noGrp="1"/>
          </p:cNvSpPr>
          <p:nvPr>
            <p:ph idx="1"/>
          </p:nvPr>
        </p:nvSpPr>
        <p:spPr/>
        <p:txBody>
          <a:bodyPr>
            <a:normAutofit fontScale="92500" lnSpcReduction="20000"/>
          </a:bodyPr>
          <a:lstStyle/>
          <a:p>
            <a:pPr marL="571500" indent="-571500">
              <a:buFont typeface="Arial" panose="020B0604020202020204" pitchFamily="34" charset="0"/>
              <a:buChar char="•"/>
            </a:pPr>
            <a:r>
              <a:rPr lang="en-GB" dirty="0">
                <a:solidFill>
                  <a:schemeClr val="tx1"/>
                </a:solidFill>
              </a:rPr>
              <a:t>All internal agitation points must be removed</a:t>
            </a:r>
          </a:p>
          <a:p>
            <a:pPr marL="571500" indent="-571500">
              <a:buFont typeface="Arial" panose="020B0604020202020204" pitchFamily="34" charset="0"/>
              <a:buChar char="•"/>
            </a:pPr>
            <a:r>
              <a:rPr lang="en-IE" sz="3600" dirty="0">
                <a:solidFill>
                  <a:schemeClr val="tx1"/>
                </a:solidFill>
              </a:rPr>
              <a:t>All Buildings shall be designed so that there is good air-flow around agitation points</a:t>
            </a:r>
          </a:p>
          <a:p>
            <a:pPr marL="571500" indent="-571500">
              <a:buFont typeface="Arial" panose="020B0604020202020204" pitchFamily="34" charset="0"/>
              <a:buChar char="•"/>
            </a:pPr>
            <a:r>
              <a:rPr lang="en-GB" dirty="0">
                <a:solidFill>
                  <a:schemeClr val="tx1"/>
                </a:solidFill>
              </a:rPr>
              <a:t>Sufficient space at agitation points</a:t>
            </a:r>
          </a:p>
          <a:p>
            <a:pPr marL="1174750" lvl="2" indent="-571500">
              <a:buFont typeface="Arial" panose="020B0604020202020204" pitchFamily="34" charset="0"/>
              <a:buChar char="•"/>
            </a:pPr>
            <a:r>
              <a:rPr lang="en-GB" dirty="0">
                <a:solidFill>
                  <a:schemeClr val="tx1"/>
                </a:solidFill>
              </a:rPr>
              <a:t>9 metres between gables</a:t>
            </a:r>
          </a:p>
          <a:p>
            <a:pPr marL="1174750" lvl="2" indent="-571500">
              <a:buFont typeface="Arial" panose="020B0604020202020204" pitchFamily="34" charset="0"/>
              <a:buChar char="•"/>
            </a:pPr>
            <a:r>
              <a:rPr lang="en-GB" dirty="0">
                <a:solidFill>
                  <a:schemeClr val="tx1"/>
                </a:solidFill>
              </a:rPr>
              <a:t>6 metres at sides</a:t>
            </a:r>
          </a:p>
          <a:p>
            <a:pPr marL="1174750" lvl="2" indent="-571500">
              <a:buFont typeface="Arial" panose="020B0604020202020204" pitchFamily="34" charset="0"/>
              <a:buChar char="•"/>
            </a:pPr>
            <a:r>
              <a:rPr lang="en-GB" dirty="0">
                <a:solidFill>
                  <a:schemeClr val="tx1"/>
                </a:solidFill>
              </a:rPr>
              <a:t>6 metres gable to side</a:t>
            </a:r>
          </a:p>
          <a:p>
            <a:pPr marL="1174750" lvl="2" indent="-571500">
              <a:buFont typeface="Arial" panose="020B0604020202020204" pitchFamily="34" charset="0"/>
              <a:buChar char="•"/>
            </a:pPr>
            <a:r>
              <a:rPr lang="en-GB" dirty="0">
                <a:solidFill>
                  <a:schemeClr val="tx1"/>
                </a:solidFill>
              </a:rPr>
              <a:t>9 metres from agitation point to at least one wall when three sides</a:t>
            </a:r>
          </a:p>
          <a:p>
            <a:pPr marL="571500" indent="-571500">
              <a:buFont typeface="Arial" panose="020B0604020202020204" pitchFamily="34" charset="0"/>
              <a:buChar char="•"/>
            </a:pPr>
            <a:r>
              <a:rPr lang="en-GB" dirty="0">
                <a:solidFill>
                  <a:schemeClr val="tx1"/>
                </a:solidFill>
              </a:rPr>
              <a:t>Avoid common air-space with building with internal agitation points</a:t>
            </a:r>
          </a:p>
        </p:txBody>
      </p:sp>
    </p:spTree>
    <p:extLst>
      <p:ext uri="{BB962C8B-B14F-4D97-AF65-F5344CB8AC3E}">
        <p14:creationId xmlns:p14="http://schemas.microsoft.com/office/powerpoint/2010/main" val="3788713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67E5A6-91C7-4D62-9513-304CC688E977}"/>
              </a:ext>
            </a:extLst>
          </p:cNvPr>
          <p:cNvSpPr>
            <a:spLocks noChangeArrowheads="1"/>
          </p:cNvSpPr>
          <p:nvPr/>
        </p:nvSpPr>
        <p:spPr bwMode="auto">
          <a:xfrm>
            <a:off x="0" y="-1"/>
            <a:ext cx="212367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3" name="Object 2">
            <a:extLst>
              <a:ext uri="{FF2B5EF4-FFF2-40B4-BE49-F238E27FC236}">
                <a16:creationId xmlns:a16="http://schemas.microsoft.com/office/drawing/2014/main" id="{35BA741A-1A57-417F-9D47-ADD3E9BA4C6B}"/>
              </a:ext>
            </a:extLst>
          </p:cNvPr>
          <p:cNvGraphicFramePr>
            <a:graphicFrameLocks noChangeAspect="1"/>
          </p:cNvGraphicFramePr>
          <p:nvPr/>
        </p:nvGraphicFramePr>
        <p:xfrm>
          <a:off x="0" y="0"/>
          <a:ext cx="11912306" cy="6858000"/>
        </p:xfrm>
        <a:graphic>
          <a:graphicData uri="http://schemas.openxmlformats.org/presentationml/2006/ole">
            <mc:AlternateContent xmlns:mc="http://schemas.openxmlformats.org/markup-compatibility/2006">
              <mc:Choice xmlns:v="urn:schemas-microsoft-com:vml" Requires="v">
                <p:oleObj spid="_x0000_s4101" r:id="rId3" imgW="7620000" imgH="4389120" progId="AutoCADLT.Drawing.4">
                  <p:embed/>
                </p:oleObj>
              </mc:Choice>
              <mc:Fallback>
                <p:oleObj r:id="rId3" imgW="7620000" imgH="4389120" progId="AutoCADLT.Drawing.4">
                  <p:embed/>
                  <p:pic>
                    <p:nvPicPr>
                      <p:cNvPr id="3" name="Object 2">
                        <a:extLst>
                          <a:ext uri="{FF2B5EF4-FFF2-40B4-BE49-F238E27FC236}">
                            <a16:creationId xmlns:a16="http://schemas.microsoft.com/office/drawing/2014/main" id="{35BA741A-1A57-417F-9D47-ADD3E9BA4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912306" cy="6858000"/>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CE8AD001-8634-483D-83DF-ADA461466839}"/>
              </a:ext>
            </a:extLst>
          </p:cNvPr>
          <p:cNvSpPr>
            <a:spLocks noChangeArrowheads="1"/>
          </p:cNvSpPr>
          <p:nvPr/>
        </p:nvSpPr>
        <p:spPr bwMode="auto">
          <a:xfrm>
            <a:off x="0" y="3295649"/>
            <a:ext cx="212367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377158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FEF7-7186-4E7A-B390-61DB9C6A7F62}"/>
              </a:ext>
            </a:extLst>
          </p:cNvPr>
          <p:cNvSpPr>
            <a:spLocks noGrp="1"/>
          </p:cNvSpPr>
          <p:nvPr>
            <p:ph type="title"/>
          </p:nvPr>
        </p:nvSpPr>
        <p:spPr/>
        <p:txBody>
          <a:bodyPr>
            <a:normAutofit fontScale="90000"/>
          </a:bodyPr>
          <a:lstStyle/>
          <a:p>
            <a:r>
              <a:rPr lang="en-GB" dirty="0"/>
              <a:t>S.123: Bovine building layout and tank design</a:t>
            </a:r>
            <a:endParaRPr lang="en-IE" dirty="0"/>
          </a:p>
        </p:txBody>
      </p:sp>
      <p:sp>
        <p:nvSpPr>
          <p:cNvPr id="3" name="Content Placeholder 2">
            <a:extLst>
              <a:ext uri="{FF2B5EF4-FFF2-40B4-BE49-F238E27FC236}">
                <a16:creationId xmlns:a16="http://schemas.microsoft.com/office/drawing/2014/main" id="{E60A01DA-9392-4FBD-A6E9-3CA6E5C7CFD5}"/>
              </a:ext>
            </a:extLst>
          </p:cNvPr>
          <p:cNvSpPr>
            <a:spLocks noGrp="1"/>
          </p:cNvSpPr>
          <p:nvPr>
            <p:ph idx="1"/>
          </p:nvPr>
        </p:nvSpPr>
        <p:spPr/>
        <p:txBody>
          <a:bodyPr>
            <a:normAutofit fontScale="47500" lnSpcReduction="20000"/>
          </a:bodyPr>
          <a:lstStyle/>
          <a:p>
            <a:pPr marL="571500" indent="-571500">
              <a:buFont typeface="Arial" panose="020B0604020202020204" pitchFamily="34" charset="0"/>
              <a:buChar char="•"/>
            </a:pPr>
            <a:r>
              <a:rPr lang="en-GB" sz="6200" dirty="0">
                <a:solidFill>
                  <a:schemeClr val="tx1"/>
                </a:solidFill>
              </a:rPr>
              <a:t>Agitation points both ends:</a:t>
            </a:r>
          </a:p>
          <a:p>
            <a:pPr marL="1174750" lvl="2" indent="-571500">
              <a:buFont typeface="Arial" panose="020B0604020202020204" pitchFamily="34" charset="0"/>
              <a:buChar char="•"/>
            </a:pPr>
            <a:r>
              <a:rPr lang="en-GB" sz="5100" dirty="0">
                <a:solidFill>
                  <a:schemeClr val="tx1"/>
                </a:solidFill>
              </a:rPr>
              <a:t>Type “A” &amp; Type “B” tanks shall not be longer than 42m </a:t>
            </a:r>
            <a:endParaRPr lang="en-IE" sz="5100" dirty="0">
              <a:solidFill>
                <a:schemeClr val="tx1"/>
              </a:solidFill>
            </a:endParaRPr>
          </a:p>
          <a:p>
            <a:pPr marL="1174750" lvl="2" indent="-571500">
              <a:buFont typeface="Arial" panose="020B0604020202020204" pitchFamily="34" charset="0"/>
              <a:buChar char="•"/>
            </a:pPr>
            <a:r>
              <a:rPr lang="en-GB" sz="5100" dirty="0">
                <a:solidFill>
                  <a:schemeClr val="tx1"/>
                </a:solidFill>
              </a:rPr>
              <a:t>Type “C” tanks shall not be longer than 32m</a:t>
            </a:r>
            <a:endParaRPr lang="en-IE" sz="5100" dirty="0">
              <a:solidFill>
                <a:schemeClr val="tx1"/>
              </a:solidFill>
            </a:endParaRPr>
          </a:p>
          <a:p>
            <a:pPr marL="571500" lvl="0" indent="-571500">
              <a:buFont typeface="Arial" panose="020B0604020202020204" pitchFamily="34" charset="0"/>
              <a:buChar char="•"/>
            </a:pPr>
            <a:r>
              <a:rPr lang="en-GB" sz="6200" dirty="0">
                <a:solidFill>
                  <a:schemeClr val="tx1"/>
                </a:solidFill>
              </a:rPr>
              <a:t>Agitation points at one end only: </a:t>
            </a:r>
          </a:p>
          <a:p>
            <a:pPr marL="1174750" lvl="2" indent="-571500">
              <a:buFont typeface="Arial" panose="020B0604020202020204" pitchFamily="34" charset="0"/>
              <a:buChar char="•"/>
            </a:pPr>
            <a:r>
              <a:rPr lang="en-GB" sz="5100" dirty="0">
                <a:solidFill>
                  <a:schemeClr val="tx1"/>
                </a:solidFill>
              </a:rPr>
              <a:t>Type A &amp; B tanks: shall not exceed 25.5m in length</a:t>
            </a:r>
          </a:p>
          <a:p>
            <a:pPr marL="1174750" lvl="2" indent="-571500">
              <a:buFont typeface="Arial" panose="020B0604020202020204" pitchFamily="34" charset="0"/>
              <a:buChar char="•"/>
            </a:pPr>
            <a:r>
              <a:rPr lang="en-GB" sz="5100" dirty="0">
                <a:solidFill>
                  <a:schemeClr val="tx1"/>
                </a:solidFill>
              </a:rPr>
              <a:t>Type C tanks: shall not exceed 16m in length</a:t>
            </a:r>
            <a:endParaRPr lang="en-IE" sz="5100" dirty="0">
              <a:solidFill>
                <a:schemeClr val="tx1"/>
              </a:solidFill>
            </a:endParaRPr>
          </a:p>
          <a:p>
            <a:pPr marL="571500" lvl="1" indent="-571500">
              <a:buFont typeface="Arial" panose="020B0604020202020204" pitchFamily="34" charset="0"/>
              <a:buChar char="•"/>
            </a:pPr>
            <a:r>
              <a:rPr lang="en-GB" sz="6100" dirty="0">
                <a:solidFill>
                  <a:schemeClr val="tx1"/>
                </a:solidFill>
              </a:rPr>
              <a:t>Pipe Agitation system:</a:t>
            </a:r>
          </a:p>
          <a:p>
            <a:pPr marL="1174750" lvl="2" indent="-571500">
              <a:buFont typeface="Arial" panose="020B0604020202020204" pitchFamily="34" charset="0"/>
              <a:buChar char="•"/>
            </a:pPr>
            <a:r>
              <a:rPr lang="en-GB" sz="5000" dirty="0">
                <a:solidFill>
                  <a:schemeClr val="tx1"/>
                </a:solidFill>
              </a:rPr>
              <a:t>Tank length up to 37m for single agitation point</a:t>
            </a:r>
          </a:p>
          <a:p>
            <a:pPr marL="1174750" lvl="2" indent="-571500">
              <a:buFont typeface="Arial" panose="020B0604020202020204" pitchFamily="34" charset="0"/>
              <a:buChar char="•"/>
            </a:pPr>
            <a:r>
              <a:rPr lang="en-GB" sz="5000" dirty="0">
                <a:solidFill>
                  <a:schemeClr val="tx1"/>
                </a:solidFill>
              </a:rPr>
              <a:t>Tank length up to 61m for two agitation points</a:t>
            </a:r>
          </a:p>
          <a:p>
            <a:pPr marL="571500" indent="-571500">
              <a:buFont typeface="Arial" panose="020B0604020202020204" pitchFamily="34" charset="0"/>
              <a:buChar char="•"/>
            </a:pPr>
            <a:r>
              <a:rPr lang="en-GB" sz="6200" dirty="0">
                <a:solidFill>
                  <a:schemeClr val="tx1"/>
                </a:solidFill>
              </a:rPr>
              <a:t>Aeration System: </a:t>
            </a:r>
          </a:p>
          <a:p>
            <a:pPr marL="1174750" lvl="2" indent="-571500">
              <a:buFont typeface="Arial" panose="020B0604020202020204" pitchFamily="34" charset="0"/>
              <a:buChar char="•"/>
            </a:pPr>
            <a:r>
              <a:rPr lang="en-GB" sz="5000" dirty="0">
                <a:solidFill>
                  <a:schemeClr val="tx1"/>
                </a:solidFill>
              </a:rPr>
              <a:t>Tank length up to 75m</a:t>
            </a:r>
          </a:p>
          <a:p>
            <a:pPr marL="1174750" lvl="2" indent="-571500">
              <a:buFont typeface="Arial" panose="020B0604020202020204" pitchFamily="34" charset="0"/>
              <a:buChar char="•"/>
            </a:pPr>
            <a:r>
              <a:rPr lang="en-GB" sz="5000" dirty="0">
                <a:solidFill>
                  <a:schemeClr val="tx1"/>
                </a:solidFill>
              </a:rPr>
              <a:t>Extraction points every 50m</a:t>
            </a:r>
          </a:p>
        </p:txBody>
      </p:sp>
    </p:spTree>
    <p:extLst>
      <p:ext uri="{BB962C8B-B14F-4D97-AF65-F5344CB8AC3E}">
        <p14:creationId xmlns:p14="http://schemas.microsoft.com/office/powerpoint/2010/main" val="1873961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3F53-8837-9BBF-808A-C9A6A63CB15A}"/>
              </a:ext>
            </a:extLst>
          </p:cNvPr>
          <p:cNvSpPr>
            <a:spLocks noGrp="1"/>
          </p:cNvSpPr>
          <p:nvPr>
            <p:ph type="title"/>
          </p:nvPr>
        </p:nvSpPr>
        <p:spPr/>
        <p:txBody>
          <a:bodyPr>
            <a:normAutofit fontScale="90000"/>
          </a:bodyPr>
          <a:lstStyle/>
          <a:p>
            <a:r>
              <a:rPr lang="en-GB" dirty="0"/>
              <a:t>S.123: Bovine building layout and tank design</a:t>
            </a:r>
            <a:endParaRPr lang="en-IE" dirty="0"/>
          </a:p>
        </p:txBody>
      </p:sp>
      <p:sp>
        <p:nvSpPr>
          <p:cNvPr id="3" name="Content Placeholder 2">
            <a:extLst>
              <a:ext uri="{FF2B5EF4-FFF2-40B4-BE49-F238E27FC236}">
                <a16:creationId xmlns:a16="http://schemas.microsoft.com/office/drawing/2014/main" id="{1538F2A6-F59D-5487-DF48-462FA9791112}"/>
              </a:ext>
            </a:extLst>
          </p:cNvPr>
          <p:cNvSpPr>
            <a:spLocks noGrp="1"/>
          </p:cNvSpPr>
          <p:nvPr>
            <p:ph idx="1"/>
          </p:nvPr>
        </p:nvSpPr>
        <p:spPr>
          <a:xfrm>
            <a:off x="720725" y="1514475"/>
            <a:ext cx="9626600" cy="4662488"/>
          </a:xfrm>
        </p:spPr>
        <p:txBody>
          <a:bodyPr>
            <a:normAutofit fontScale="77500" lnSpcReduction="20000"/>
          </a:bodyPr>
          <a:lstStyle/>
          <a:p>
            <a:pPr marL="571500" indent="-571500">
              <a:buFont typeface="Arial" panose="020B0604020202020204" pitchFamily="34" charset="0"/>
              <a:buChar char="•"/>
            </a:pPr>
            <a:r>
              <a:rPr lang="en-GB" dirty="0">
                <a:solidFill>
                  <a:schemeClr val="tx1"/>
                </a:solidFill>
              </a:rPr>
              <a:t>Foundations under stanchions always brought down to firm strata </a:t>
            </a:r>
          </a:p>
          <a:p>
            <a:pPr marL="571500" indent="-571500">
              <a:buFont typeface="Arial" panose="020B0604020202020204" pitchFamily="34" charset="0"/>
              <a:buChar char="•"/>
            </a:pPr>
            <a:r>
              <a:rPr lang="en-GB" dirty="0">
                <a:solidFill>
                  <a:schemeClr val="tx1"/>
                </a:solidFill>
              </a:rPr>
              <a:t>Foundations outside tank walls to be of mass concrete – never use blocks.</a:t>
            </a:r>
          </a:p>
          <a:p>
            <a:pPr marL="571500" indent="-571500">
              <a:buFont typeface="Arial" panose="020B0604020202020204" pitchFamily="34" charset="0"/>
              <a:buChar char="•"/>
            </a:pPr>
            <a:r>
              <a:rPr lang="en-GB" dirty="0">
                <a:solidFill>
                  <a:schemeClr val="tx1"/>
                </a:solidFill>
              </a:rPr>
              <a:t>Wall thickness</a:t>
            </a:r>
          </a:p>
          <a:p>
            <a:pPr marL="1174750" lvl="2" indent="-571500">
              <a:buFont typeface="Arial" panose="020B0604020202020204" pitchFamily="34" charset="0"/>
              <a:buChar char="•"/>
            </a:pPr>
            <a:r>
              <a:rPr lang="en-GB" dirty="0">
                <a:solidFill>
                  <a:schemeClr val="tx1"/>
                </a:solidFill>
              </a:rPr>
              <a:t>Minimum 225 mm for outer walls.</a:t>
            </a:r>
          </a:p>
          <a:p>
            <a:pPr marL="1174750" lvl="2" indent="-571500">
              <a:buFont typeface="Arial" panose="020B0604020202020204" pitchFamily="34" charset="0"/>
              <a:buChar char="•"/>
            </a:pPr>
            <a:r>
              <a:rPr lang="en-GB" dirty="0">
                <a:solidFill>
                  <a:schemeClr val="tx1"/>
                </a:solidFill>
              </a:rPr>
              <a:t>Minimum 300 mm for spine walls</a:t>
            </a:r>
          </a:p>
          <a:p>
            <a:pPr marL="1174750" lvl="2" indent="-571500">
              <a:buFont typeface="Arial" panose="020B0604020202020204" pitchFamily="34" charset="0"/>
              <a:buChar char="•"/>
            </a:pPr>
            <a:r>
              <a:rPr lang="en-GB" dirty="0">
                <a:solidFill>
                  <a:schemeClr val="tx1"/>
                </a:solidFill>
              </a:rPr>
              <a:t>Minimum 400mm for stanchion (outer wall), 500mm for spine wall.</a:t>
            </a:r>
          </a:p>
          <a:p>
            <a:pPr marL="571500" indent="-571500">
              <a:buFont typeface="Arial" panose="020B0604020202020204" pitchFamily="34" charset="0"/>
              <a:buChar char="•"/>
            </a:pPr>
            <a:r>
              <a:rPr lang="en-GB" dirty="0">
                <a:solidFill>
                  <a:schemeClr val="tx1"/>
                </a:solidFill>
              </a:rPr>
              <a:t>Additional reinforcing required under stanchions on tank walls.</a:t>
            </a:r>
          </a:p>
          <a:p>
            <a:pPr marL="571500" indent="-571500">
              <a:buFont typeface="Arial" panose="020B0604020202020204" pitchFamily="34" charset="0"/>
              <a:buChar char="•"/>
            </a:pPr>
            <a:r>
              <a:rPr lang="en-IE" dirty="0">
                <a:solidFill>
                  <a:schemeClr val="tx1"/>
                </a:solidFill>
              </a:rPr>
              <a:t>Stanchions on beams – beam must be specifically designed</a:t>
            </a:r>
          </a:p>
        </p:txBody>
      </p:sp>
    </p:spTree>
    <p:extLst>
      <p:ext uri="{BB962C8B-B14F-4D97-AF65-F5344CB8AC3E}">
        <p14:creationId xmlns:p14="http://schemas.microsoft.com/office/powerpoint/2010/main" val="3509697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22E8-EDF1-8820-6B82-D47F5E43456A}"/>
              </a:ext>
            </a:extLst>
          </p:cNvPr>
          <p:cNvSpPr>
            <a:spLocks noGrp="1"/>
          </p:cNvSpPr>
          <p:nvPr>
            <p:ph type="title"/>
          </p:nvPr>
        </p:nvSpPr>
        <p:spPr/>
        <p:txBody>
          <a:bodyPr/>
          <a:lstStyle/>
          <a:p>
            <a:r>
              <a:rPr lang="en-GB" dirty="0"/>
              <a:t>Engineers Reports for S.101 and S.123</a:t>
            </a:r>
            <a:endParaRPr lang="en-IE" dirty="0"/>
          </a:p>
        </p:txBody>
      </p:sp>
      <p:sp>
        <p:nvSpPr>
          <p:cNvPr id="3" name="Content Placeholder 2">
            <a:extLst>
              <a:ext uri="{FF2B5EF4-FFF2-40B4-BE49-F238E27FC236}">
                <a16:creationId xmlns:a16="http://schemas.microsoft.com/office/drawing/2014/main" id="{26169CC8-93B5-4BFD-0A62-C997FA03C534}"/>
              </a:ext>
            </a:extLst>
          </p:cNvPr>
          <p:cNvSpPr>
            <a:spLocks noGrp="1"/>
          </p:cNvSpPr>
          <p:nvPr>
            <p:ph idx="1"/>
          </p:nvPr>
        </p:nvSpPr>
        <p:spPr/>
        <p:txBody>
          <a:bodyPr>
            <a:normAutofit fontScale="92500"/>
          </a:bodyPr>
          <a:lstStyle/>
          <a:p>
            <a:pPr marL="571500" indent="-571500">
              <a:buFont typeface="Arial" panose="020B0604020202020204" pitchFamily="34" charset="0"/>
              <a:buChar char="•"/>
            </a:pPr>
            <a:r>
              <a:rPr lang="en-GB" dirty="0">
                <a:solidFill>
                  <a:schemeClr val="tx1"/>
                </a:solidFill>
              </a:rPr>
              <a:t>Can enable any design to be used.</a:t>
            </a:r>
          </a:p>
          <a:p>
            <a:pPr marL="571500" indent="-571500">
              <a:buFont typeface="Arial" panose="020B0604020202020204" pitchFamily="34" charset="0"/>
              <a:buChar char="•"/>
            </a:pPr>
            <a:r>
              <a:rPr lang="en-GB" dirty="0">
                <a:solidFill>
                  <a:schemeClr val="tx1"/>
                </a:solidFill>
              </a:rPr>
              <a:t>Must be agreed by DAFM prior to work being undertaken.</a:t>
            </a:r>
          </a:p>
          <a:p>
            <a:pPr marL="571500" indent="-571500">
              <a:buFont typeface="Arial" panose="020B0604020202020204" pitchFamily="34" charset="0"/>
              <a:buChar char="•"/>
            </a:pPr>
            <a:r>
              <a:rPr lang="en-GB" dirty="0">
                <a:solidFill>
                  <a:schemeClr val="tx1"/>
                </a:solidFill>
              </a:rPr>
              <a:t>Must be completed by a Chartered Engineer.</a:t>
            </a:r>
          </a:p>
          <a:p>
            <a:pPr marL="571500" indent="-571500">
              <a:buFont typeface="Arial" panose="020B0604020202020204" pitchFamily="34" charset="0"/>
              <a:buChar char="•"/>
            </a:pPr>
            <a:r>
              <a:rPr lang="en-GB" dirty="0">
                <a:solidFill>
                  <a:schemeClr val="tx1"/>
                </a:solidFill>
              </a:rPr>
              <a:t>Must provide detail of works and calculations.</a:t>
            </a:r>
          </a:p>
          <a:p>
            <a:pPr marL="571500" indent="-571500">
              <a:buFont typeface="Arial" panose="020B0604020202020204" pitchFamily="34" charset="0"/>
              <a:buChar char="•"/>
            </a:pPr>
            <a:r>
              <a:rPr lang="en-GB" dirty="0">
                <a:solidFill>
                  <a:schemeClr val="tx1"/>
                </a:solidFill>
              </a:rPr>
              <a:t>Required for all pillar and beam spine walls.</a:t>
            </a:r>
          </a:p>
          <a:p>
            <a:pPr marL="571500" indent="-571500">
              <a:buFont typeface="Arial" panose="020B0604020202020204" pitchFamily="34" charset="0"/>
              <a:buChar char="•"/>
            </a:pPr>
            <a:r>
              <a:rPr lang="en-GB" dirty="0">
                <a:solidFill>
                  <a:schemeClr val="tx1"/>
                </a:solidFill>
              </a:rPr>
              <a:t>Required if eave height above 5m.</a:t>
            </a:r>
          </a:p>
        </p:txBody>
      </p:sp>
    </p:spTree>
    <p:extLst>
      <p:ext uri="{BB962C8B-B14F-4D97-AF65-F5344CB8AC3E}">
        <p14:creationId xmlns:p14="http://schemas.microsoft.com/office/powerpoint/2010/main" val="2589929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A1D6-13D9-44D3-9538-96F650A2C4A8}"/>
              </a:ext>
            </a:extLst>
          </p:cNvPr>
          <p:cNvSpPr>
            <a:spLocks noGrp="1"/>
          </p:cNvSpPr>
          <p:nvPr>
            <p:ph type="title"/>
          </p:nvPr>
        </p:nvSpPr>
        <p:spPr/>
        <p:txBody>
          <a:bodyPr/>
          <a:lstStyle/>
          <a:p>
            <a:r>
              <a:rPr lang="en-GB" dirty="0"/>
              <a:t>11 Schemes Under TAMS 3</a:t>
            </a:r>
            <a:endParaRPr lang="en-IE" dirty="0"/>
          </a:p>
        </p:txBody>
      </p:sp>
      <p:sp>
        <p:nvSpPr>
          <p:cNvPr id="3" name="Content Placeholder 2">
            <a:extLst>
              <a:ext uri="{FF2B5EF4-FFF2-40B4-BE49-F238E27FC236}">
                <a16:creationId xmlns:a16="http://schemas.microsoft.com/office/drawing/2014/main" id="{9EFF3BAE-F1DC-45B8-A8CA-CB8021400128}"/>
              </a:ext>
            </a:extLst>
          </p:cNvPr>
          <p:cNvSpPr>
            <a:spLocks noGrp="1"/>
          </p:cNvSpPr>
          <p:nvPr>
            <p:ph idx="1"/>
          </p:nvPr>
        </p:nvSpPr>
        <p:spPr/>
        <p:txBody>
          <a:bodyPr>
            <a:normAutofit fontScale="70000" lnSpcReduction="20000"/>
          </a:bodyPr>
          <a:lstStyle/>
          <a:p>
            <a:pPr marL="571500" indent="-571500">
              <a:buFont typeface="Arial" panose="020B0604020202020204" pitchFamily="34" charset="0"/>
              <a:buChar char="•"/>
            </a:pPr>
            <a:r>
              <a:rPr lang="en-GB" dirty="0">
                <a:solidFill>
                  <a:schemeClr val="tx1"/>
                </a:solidFill>
              </a:rPr>
              <a:t>AWNSS – Animal Welfare Scheme</a:t>
            </a:r>
          </a:p>
          <a:p>
            <a:pPr marL="571500" indent="-571500">
              <a:buFont typeface="Arial" panose="020B0604020202020204" pitchFamily="34" charset="0"/>
              <a:buChar char="•"/>
            </a:pPr>
            <a:r>
              <a:rPr lang="en-GB" dirty="0">
                <a:solidFill>
                  <a:schemeClr val="tx1"/>
                </a:solidFill>
              </a:rPr>
              <a:t>WFCIS – Women Farmers Scheme</a:t>
            </a:r>
          </a:p>
          <a:p>
            <a:pPr marL="571500" indent="-571500">
              <a:buFont typeface="Arial" panose="020B0604020202020204" pitchFamily="34" charset="0"/>
              <a:buChar char="•"/>
            </a:pPr>
            <a:r>
              <a:rPr lang="en-GB" dirty="0">
                <a:solidFill>
                  <a:schemeClr val="tx1"/>
                </a:solidFill>
              </a:rPr>
              <a:t>YFCIS – Young Farmers Scheme</a:t>
            </a:r>
          </a:p>
          <a:p>
            <a:pPr marL="571500" indent="-571500">
              <a:buFont typeface="Arial" panose="020B0604020202020204" pitchFamily="34" charset="0"/>
              <a:buChar char="•"/>
            </a:pPr>
            <a:r>
              <a:rPr lang="en-GB" dirty="0">
                <a:solidFill>
                  <a:schemeClr val="tx1"/>
                </a:solidFill>
              </a:rPr>
              <a:t>OCIS – Organics Scheme</a:t>
            </a:r>
          </a:p>
          <a:p>
            <a:pPr marL="571500" indent="-571500">
              <a:buFont typeface="Arial" panose="020B0604020202020204" pitchFamily="34" charset="0"/>
              <a:buChar char="•"/>
            </a:pPr>
            <a:r>
              <a:rPr lang="en-GB" dirty="0">
                <a:solidFill>
                  <a:schemeClr val="tx1"/>
                </a:solidFill>
              </a:rPr>
              <a:t>TCIS – Tillage Scheme</a:t>
            </a:r>
          </a:p>
          <a:p>
            <a:pPr marL="571500" indent="-571500">
              <a:buFont typeface="Arial" panose="020B0604020202020204" pitchFamily="34" charset="0"/>
              <a:buChar char="•"/>
            </a:pPr>
            <a:r>
              <a:rPr lang="en-GB" dirty="0">
                <a:solidFill>
                  <a:schemeClr val="tx1"/>
                </a:solidFill>
              </a:rPr>
              <a:t>PPIS – Pig and Poultry Scheme</a:t>
            </a:r>
          </a:p>
          <a:p>
            <a:pPr marL="571500" indent="-571500">
              <a:buFont typeface="Arial" panose="020B0604020202020204" pitchFamily="34" charset="0"/>
              <a:buChar char="•"/>
            </a:pPr>
            <a:r>
              <a:rPr lang="en-IE" dirty="0">
                <a:solidFill>
                  <a:schemeClr val="tx1"/>
                </a:solidFill>
              </a:rPr>
              <a:t>DES – Dairy Equipment Scheme</a:t>
            </a:r>
          </a:p>
          <a:p>
            <a:pPr marL="571500" indent="-571500">
              <a:buFont typeface="Arial" panose="020B0604020202020204" pitchFamily="34" charset="0"/>
              <a:buChar char="•"/>
            </a:pPr>
            <a:r>
              <a:rPr lang="en-GB" dirty="0">
                <a:solidFill>
                  <a:schemeClr val="tx1"/>
                </a:solidFill>
              </a:rPr>
              <a:t>FSS – Farm Safety Scheme</a:t>
            </a:r>
          </a:p>
          <a:p>
            <a:pPr marL="571500" indent="-571500">
              <a:buFont typeface="Arial" panose="020B0604020202020204" pitchFamily="34" charset="0"/>
              <a:buChar char="•"/>
            </a:pPr>
            <a:r>
              <a:rPr lang="en-IE" dirty="0">
                <a:solidFill>
                  <a:schemeClr val="tx1"/>
                </a:solidFill>
              </a:rPr>
              <a:t>LESS – Low Emission Slurry Spreading Scheme</a:t>
            </a:r>
          </a:p>
          <a:p>
            <a:pPr marL="571500" indent="-571500">
              <a:buFont typeface="Arial" panose="020B0604020202020204" pitchFamily="34" charset="0"/>
              <a:buChar char="•"/>
            </a:pPr>
            <a:r>
              <a:rPr lang="en-IE" dirty="0">
                <a:solidFill>
                  <a:schemeClr val="tx1"/>
                </a:solidFill>
              </a:rPr>
              <a:t>SCIS – Solar Scheme</a:t>
            </a:r>
          </a:p>
          <a:p>
            <a:pPr marL="571500" indent="-571500">
              <a:buFont typeface="Arial" panose="020B0604020202020204" pitchFamily="34" charset="0"/>
              <a:buChar char="•"/>
            </a:pPr>
            <a:r>
              <a:rPr lang="en-IE" dirty="0">
                <a:solidFill>
                  <a:schemeClr val="tx1"/>
                </a:solidFill>
              </a:rPr>
              <a:t>NISS – Nutrient Importation Storage Scheme</a:t>
            </a:r>
          </a:p>
        </p:txBody>
      </p:sp>
    </p:spTree>
    <p:extLst>
      <p:ext uri="{BB962C8B-B14F-4D97-AF65-F5344CB8AC3E}">
        <p14:creationId xmlns:p14="http://schemas.microsoft.com/office/powerpoint/2010/main" val="148119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0196-48DB-5D3E-673D-188E6ADA40B7}"/>
              </a:ext>
            </a:extLst>
          </p:cNvPr>
          <p:cNvSpPr>
            <a:spLocks noGrp="1"/>
          </p:cNvSpPr>
          <p:nvPr>
            <p:ph type="title"/>
          </p:nvPr>
        </p:nvSpPr>
        <p:spPr/>
        <p:txBody>
          <a:bodyPr/>
          <a:lstStyle/>
          <a:p>
            <a:r>
              <a:rPr lang="en-GB" dirty="0"/>
              <a:t>Introduction</a:t>
            </a:r>
            <a:endParaRPr lang="en-IE" dirty="0"/>
          </a:p>
        </p:txBody>
      </p:sp>
      <p:sp>
        <p:nvSpPr>
          <p:cNvPr id="3" name="Content Placeholder 2">
            <a:extLst>
              <a:ext uri="{FF2B5EF4-FFF2-40B4-BE49-F238E27FC236}">
                <a16:creationId xmlns:a16="http://schemas.microsoft.com/office/drawing/2014/main" id="{D17EBB0C-ACB8-1E33-8C4A-88D19829F050}"/>
              </a:ext>
            </a:extLst>
          </p:cNvPr>
          <p:cNvSpPr>
            <a:spLocks noGrp="1"/>
          </p:cNvSpPr>
          <p:nvPr>
            <p:ph idx="1"/>
          </p:nvPr>
        </p:nvSpPr>
        <p:spPr/>
        <p:txBody>
          <a:bodyPr/>
          <a:lstStyle/>
          <a:p>
            <a:pPr marL="571500" indent="-571500">
              <a:buFont typeface="Arial" panose="020B0604020202020204" pitchFamily="34" charset="0"/>
              <a:buChar char="•"/>
            </a:pPr>
            <a:r>
              <a:rPr lang="en-GB" dirty="0">
                <a:solidFill>
                  <a:schemeClr val="tx1"/>
                </a:solidFill>
              </a:rPr>
              <a:t>Brief overview of specifications</a:t>
            </a:r>
          </a:p>
          <a:p>
            <a:pPr marL="571500" indent="-571500">
              <a:buFont typeface="Arial" panose="020B0604020202020204" pitchFamily="34" charset="0"/>
              <a:buChar char="•"/>
            </a:pPr>
            <a:r>
              <a:rPr lang="en-GB" dirty="0">
                <a:solidFill>
                  <a:schemeClr val="tx1"/>
                </a:solidFill>
              </a:rPr>
              <a:t>S.101</a:t>
            </a:r>
          </a:p>
          <a:p>
            <a:pPr marL="571500" indent="-571500">
              <a:buFont typeface="Arial" panose="020B0604020202020204" pitchFamily="34" charset="0"/>
              <a:buChar char="•"/>
            </a:pPr>
            <a:r>
              <a:rPr lang="en-GB" dirty="0">
                <a:solidFill>
                  <a:schemeClr val="tx1"/>
                </a:solidFill>
              </a:rPr>
              <a:t>S.123</a:t>
            </a:r>
          </a:p>
          <a:p>
            <a:pPr marL="571500" indent="-571500">
              <a:buFont typeface="Arial" panose="020B0604020202020204" pitchFamily="34" charset="0"/>
              <a:buChar char="•"/>
            </a:pPr>
            <a:r>
              <a:rPr lang="en-GB" dirty="0">
                <a:solidFill>
                  <a:schemeClr val="tx1"/>
                </a:solidFill>
              </a:rPr>
              <a:t>Explanatory Notes on Costings</a:t>
            </a:r>
          </a:p>
          <a:p>
            <a:pPr marL="571500" indent="-571500">
              <a:buFont typeface="Arial" panose="020B0604020202020204" pitchFamily="34" charset="0"/>
              <a:buChar char="•"/>
            </a:pPr>
            <a:r>
              <a:rPr lang="en-IE" dirty="0">
                <a:solidFill>
                  <a:schemeClr val="tx1"/>
                </a:solidFill>
              </a:rPr>
              <a:t>Website</a:t>
            </a:r>
          </a:p>
        </p:txBody>
      </p:sp>
    </p:spTree>
    <p:extLst>
      <p:ext uri="{BB962C8B-B14F-4D97-AF65-F5344CB8AC3E}">
        <p14:creationId xmlns:p14="http://schemas.microsoft.com/office/powerpoint/2010/main" val="3099861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E8F2-6A9A-1505-C2FC-B755E063EE86}"/>
              </a:ext>
            </a:extLst>
          </p:cNvPr>
          <p:cNvSpPr>
            <a:spLocks noGrp="1"/>
          </p:cNvSpPr>
          <p:nvPr>
            <p:ph type="title"/>
          </p:nvPr>
        </p:nvSpPr>
        <p:spPr/>
        <p:txBody>
          <a:bodyPr/>
          <a:lstStyle/>
          <a:p>
            <a:r>
              <a:rPr lang="en-GB" dirty="0"/>
              <a:t>Drawing Quality</a:t>
            </a:r>
            <a:endParaRPr lang="en-IE" dirty="0"/>
          </a:p>
        </p:txBody>
      </p:sp>
      <p:sp>
        <p:nvSpPr>
          <p:cNvPr id="3" name="Content Placeholder 2">
            <a:extLst>
              <a:ext uri="{FF2B5EF4-FFF2-40B4-BE49-F238E27FC236}">
                <a16:creationId xmlns:a16="http://schemas.microsoft.com/office/drawing/2014/main" id="{E2F75854-0E3B-2078-BBE9-7F3618C3493D}"/>
              </a:ext>
            </a:extLst>
          </p:cNvPr>
          <p:cNvSpPr>
            <a:spLocks noGrp="1"/>
          </p:cNvSpPr>
          <p:nvPr>
            <p:ph idx="1"/>
          </p:nvPr>
        </p:nvSpPr>
        <p:spPr/>
        <p:txBody>
          <a:bodyPr/>
          <a:lstStyle/>
          <a:p>
            <a:pPr marL="571500" indent="-571500">
              <a:buFont typeface="Arial" panose="020B0604020202020204" pitchFamily="34" charset="0"/>
              <a:buChar char="•"/>
            </a:pPr>
            <a:r>
              <a:rPr lang="en-GB" dirty="0">
                <a:solidFill>
                  <a:schemeClr val="tx1"/>
                </a:solidFill>
              </a:rPr>
              <a:t>Drawings must be clear and to scale.</a:t>
            </a:r>
            <a:endParaRPr lang="en-IE" dirty="0">
              <a:solidFill>
                <a:schemeClr val="tx1"/>
              </a:solidFill>
            </a:endParaRPr>
          </a:p>
          <a:p>
            <a:pPr marL="1174750" lvl="2" indent="-571500">
              <a:buFont typeface="Arial" panose="020B0604020202020204" pitchFamily="34" charset="0"/>
              <a:buChar char="•"/>
            </a:pPr>
            <a:r>
              <a:rPr lang="en-IE" dirty="0">
                <a:solidFill>
                  <a:schemeClr val="tx1"/>
                </a:solidFill>
              </a:rPr>
              <a:t>Neighbouring buildings should be shown </a:t>
            </a:r>
            <a:endParaRPr lang="en-GB" dirty="0">
              <a:solidFill>
                <a:schemeClr val="tx1"/>
              </a:solidFill>
            </a:endParaRPr>
          </a:p>
          <a:p>
            <a:pPr marL="571500" indent="-571500">
              <a:buFont typeface="Arial" panose="020B0604020202020204" pitchFamily="34" charset="0"/>
              <a:buChar char="•"/>
            </a:pPr>
            <a:r>
              <a:rPr lang="en-IE" dirty="0">
                <a:solidFill>
                  <a:schemeClr val="tx1"/>
                </a:solidFill>
              </a:rPr>
              <a:t>All relevant dimensions must be shown</a:t>
            </a:r>
          </a:p>
          <a:p>
            <a:pPr marL="1174750" lvl="2" indent="-571500">
              <a:buFont typeface="Arial" panose="020B0604020202020204" pitchFamily="34" charset="0"/>
              <a:buChar char="•"/>
            </a:pPr>
            <a:r>
              <a:rPr lang="en-IE" dirty="0">
                <a:solidFill>
                  <a:schemeClr val="tx1"/>
                </a:solidFill>
              </a:rPr>
              <a:t>Required dimensions given in T&amp;Cs</a:t>
            </a:r>
          </a:p>
          <a:p>
            <a:pPr marL="1174750" lvl="2" indent="-571500">
              <a:buFont typeface="Arial" panose="020B0604020202020204" pitchFamily="34" charset="0"/>
              <a:buChar char="•"/>
            </a:pPr>
            <a:r>
              <a:rPr lang="en-IE" dirty="0">
                <a:solidFill>
                  <a:schemeClr val="tx1"/>
                </a:solidFill>
              </a:rPr>
              <a:t>Plan and elevations required</a:t>
            </a:r>
          </a:p>
          <a:p>
            <a:pPr marL="571500" indent="-571500">
              <a:buFont typeface="Arial" panose="020B0604020202020204" pitchFamily="34" charset="0"/>
              <a:buChar char="•"/>
            </a:pPr>
            <a:r>
              <a:rPr lang="en-IE" dirty="0">
                <a:solidFill>
                  <a:schemeClr val="tx1"/>
                </a:solidFill>
              </a:rPr>
              <a:t>All agitation points must be shown</a:t>
            </a:r>
          </a:p>
          <a:p>
            <a:pPr marL="1174750" lvl="2" indent="-571500">
              <a:buFont typeface="Arial" panose="020B0604020202020204" pitchFamily="34" charset="0"/>
              <a:buChar char="•"/>
            </a:pPr>
            <a:r>
              <a:rPr lang="en-IE" dirty="0">
                <a:solidFill>
                  <a:schemeClr val="tx1"/>
                </a:solidFill>
              </a:rPr>
              <a:t>External and Internal</a:t>
            </a:r>
          </a:p>
          <a:p>
            <a:pPr marL="571500" indent="-571500">
              <a:buFont typeface="Arial" panose="020B0604020202020204" pitchFamily="34" charset="0"/>
              <a:buChar char="•"/>
            </a:pPr>
            <a:r>
              <a:rPr lang="en-IE" dirty="0">
                <a:solidFill>
                  <a:schemeClr val="tx1"/>
                </a:solidFill>
              </a:rPr>
              <a:t>Farmyard plan must be clear and to scale</a:t>
            </a:r>
          </a:p>
        </p:txBody>
      </p:sp>
    </p:spTree>
    <p:extLst>
      <p:ext uri="{BB962C8B-B14F-4D97-AF65-F5344CB8AC3E}">
        <p14:creationId xmlns:p14="http://schemas.microsoft.com/office/powerpoint/2010/main" val="292460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07FF-EA9B-6951-1D33-A14FDBF4B453}"/>
              </a:ext>
            </a:extLst>
          </p:cNvPr>
          <p:cNvSpPr>
            <a:spLocks noGrp="1"/>
          </p:cNvSpPr>
          <p:nvPr>
            <p:ph type="title"/>
          </p:nvPr>
        </p:nvSpPr>
        <p:spPr/>
        <p:txBody>
          <a:bodyPr/>
          <a:lstStyle/>
          <a:p>
            <a:r>
              <a:rPr lang="en-GB" dirty="0"/>
              <a:t>Explanatory Notes on Costings</a:t>
            </a:r>
            <a:endParaRPr lang="en-IE" dirty="0"/>
          </a:p>
        </p:txBody>
      </p:sp>
      <p:sp>
        <p:nvSpPr>
          <p:cNvPr id="3" name="Content Placeholder 2">
            <a:extLst>
              <a:ext uri="{FF2B5EF4-FFF2-40B4-BE49-F238E27FC236}">
                <a16:creationId xmlns:a16="http://schemas.microsoft.com/office/drawing/2014/main" id="{CF627FD6-7CD8-F2B1-2A2F-F0F9928E8C58}"/>
              </a:ext>
            </a:extLst>
          </p:cNvPr>
          <p:cNvSpPr>
            <a:spLocks noGrp="1"/>
          </p:cNvSpPr>
          <p:nvPr>
            <p:ph idx="1"/>
          </p:nvPr>
        </p:nvSpPr>
        <p:spPr/>
        <p:txBody>
          <a:bodyPr>
            <a:normAutofit fontScale="85000" lnSpcReduction="20000"/>
          </a:bodyPr>
          <a:lstStyle/>
          <a:p>
            <a:pPr marL="571500" indent="-571500">
              <a:buFont typeface="Arial" panose="020B0604020202020204" pitchFamily="34" charset="0"/>
              <a:buChar char="•"/>
            </a:pPr>
            <a:r>
              <a:rPr lang="en-GB" dirty="0">
                <a:solidFill>
                  <a:schemeClr val="tx1"/>
                </a:solidFill>
              </a:rPr>
              <a:t>These are essential for completing an application or claim.</a:t>
            </a:r>
          </a:p>
          <a:p>
            <a:pPr marL="571500" indent="-571500">
              <a:buFont typeface="Arial" panose="020B0604020202020204" pitchFamily="34" charset="0"/>
              <a:buChar char="•"/>
            </a:pPr>
            <a:r>
              <a:rPr lang="en-GB" dirty="0">
                <a:solidFill>
                  <a:schemeClr val="tx1"/>
                </a:solidFill>
              </a:rPr>
              <a:t>These give the required measurement points and units for each investment.</a:t>
            </a:r>
          </a:p>
          <a:p>
            <a:pPr marL="571500" indent="-571500">
              <a:buFont typeface="Arial" panose="020B0604020202020204" pitchFamily="34" charset="0"/>
              <a:buChar char="•"/>
            </a:pPr>
            <a:r>
              <a:rPr lang="en-GB" dirty="0">
                <a:solidFill>
                  <a:schemeClr val="tx1"/>
                </a:solidFill>
              </a:rPr>
              <a:t>Every investment is covered by the Explanatory Notes on Costings. </a:t>
            </a:r>
          </a:p>
          <a:p>
            <a:pPr marL="571500" indent="-571500">
              <a:buFont typeface="Arial" panose="020B0604020202020204" pitchFamily="34" charset="0"/>
              <a:buChar char="•"/>
            </a:pPr>
            <a:r>
              <a:rPr lang="en-GB" dirty="0">
                <a:solidFill>
                  <a:schemeClr val="tx1"/>
                </a:solidFill>
              </a:rPr>
              <a:t>Investments divided into groups of similar type investments.</a:t>
            </a:r>
          </a:p>
          <a:p>
            <a:pPr marL="571500" indent="-571500">
              <a:buFont typeface="Arial" panose="020B0604020202020204" pitchFamily="34" charset="0"/>
              <a:buChar char="•"/>
            </a:pPr>
            <a:r>
              <a:rPr lang="en-GB" dirty="0">
                <a:solidFill>
                  <a:schemeClr val="tx1"/>
                </a:solidFill>
              </a:rPr>
              <a:t>Failure to follow will delay approvals and payments, and may lead to penalties.</a:t>
            </a:r>
          </a:p>
          <a:p>
            <a:pPr marL="571500" indent="-571500">
              <a:buFont typeface="Arial" panose="020B0604020202020204" pitchFamily="34" charset="0"/>
              <a:buChar char="•"/>
            </a:pPr>
            <a:endParaRPr lang="en-IE" dirty="0">
              <a:solidFill>
                <a:schemeClr val="tx1"/>
              </a:solidFill>
            </a:endParaRPr>
          </a:p>
        </p:txBody>
      </p:sp>
    </p:spTree>
    <p:extLst>
      <p:ext uri="{BB962C8B-B14F-4D97-AF65-F5344CB8AC3E}">
        <p14:creationId xmlns:p14="http://schemas.microsoft.com/office/powerpoint/2010/main" val="1898542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6FDF-3AA0-D755-3B74-4C7D612E7A84}"/>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C88AF178-1E5E-05E2-9EDC-5E214702BEDA}"/>
              </a:ext>
            </a:extLst>
          </p:cNvPr>
          <p:cNvSpPr>
            <a:spLocks noGrp="1"/>
          </p:cNvSpPr>
          <p:nvPr>
            <p:ph type="body" sz="quarter" idx="1"/>
          </p:nvPr>
        </p:nvSpPr>
        <p:spPr/>
        <p:txBody>
          <a:bodyPr/>
          <a:lstStyle/>
          <a:p>
            <a:endParaRPr lang="en-IE"/>
          </a:p>
        </p:txBody>
      </p:sp>
      <p:pic>
        <p:nvPicPr>
          <p:cNvPr id="5" name="Picture 4">
            <a:extLst>
              <a:ext uri="{FF2B5EF4-FFF2-40B4-BE49-F238E27FC236}">
                <a16:creationId xmlns:a16="http://schemas.microsoft.com/office/drawing/2014/main" id="{2B030F37-5A54-BB19-02F3-8C77566BD79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886361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6ACD-E80D-CBAB-5F86-1466EB2319AB}"/>
              </a:ext>
            </a:extLst>
          </p:cNvPr>
          <p:cNvSpPr>
            <a:spLocks noGrp="1"/>
          </p:cNvSpPr>
          <p:nvPr>
            <p:ph type="title"/>
          </p:nvPr>
        </p:nvSpPr>
        <p:spPr>
          <a:xfrm>
            <a:off x="705644" y="371475"/>
            <a:ext cx="9641681" cy="1423194"/>
          </a:xfrm>
        </p:spPr>
        <p:txBody>
          <a:bodyPr>
            <a:normAutofit fontScale="90000"/>
          </a:bodyPr>
          <a:lstStyle/>
          <a:p>
            <a:pPr algn="ctr">
              <a:defRPr/>
            </a:pPr>
            <a:r>
              <a:rPr lang="en-GB" sz="4450" dirty="0"/>
              <a:t>TAMS 3 T&amp;C’s</a:t>
            </a:r>
            <a:r>
              <a:rPr lang="en-GB" dirty="0"/>
              <a:t/>
            </a:r>
            <a:br>
              <a:rPr lang="en-GB" dirty="0"/>
            </a:br>
            <a:r>
              <a:rPr lang="en-IE" sz="2700" dirty="0">
                <a:hlinkClick r:id="rId2"/>
              </a:rPr>
              <a:t>gov.ie - Targeted Agriculture Modernisation Schemes (TAMS) (www.gov.ie)</a:t>
            </a:r>
            <a:r>
              <a:rPr lang="en-GB" dirty="0"/>
              <a:t/>
            </a:r>
            <a:br>
              <a:rPr lang="en-GB" dirty="0"/>
            </a:br>
            <a:endParaRPr lang="en-IE" dirty="0"/>
          </a:p>
        </p:txBody>
      </p:sp>
      <p:pic>
        <p:nvPicPr>
          <p:cNvPr id="8" name="Picture 7">
            <a:extLst>
              <a:ext uri="{FF2B5EF4-FFF2-40B4-BE49-F238E27FC236}">
                <a16:creationId xmlns:a16="http://schemas.microsoft.com/office/drawing/2014/main" id="{866C77CA-B9BC-E680-D8F1-E1ACA7F02CFE}"/>
              </a:ext>
            </a:extLst>
          </p:cNvPr>
          <p:cNvPicPr>
            <a:picLocks noChangeAspect="1"/>
          </p:cNvPicPr>
          <p:nvPr/>
        </p:nvPicPr>
        <p:blipFill>
          <a:blip r:embed="rId3"/>
          <a:stretch>
            <a:fillRect/>
          </a:stretch>
        </p:blipFill>
        <p:spPr>
          <a:xfrm>
            <a:off x="2911122" y="1825625"/>
            <a:ext cx="5048955" cy="48870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968B347-F9BC-32AB-B6B2-12C3CB518F81}"/>
              </a:ext>
            </a:extLst>
          </p:cNvPr>
          <p:cNvSpPr>
            <a:spLocks noGrp="1"/>
          </p:cNvSpPr>
          <p:nvPr>
            <p:ph type="title"/>
          </p:nvPr>
        </p:nvSpPr>
        <p:spPr/>
        <p:txBody>
          <a:bodyPr/>
          <a:lstStyle/>
          <a:p>
            <a:pPr algn="ctr"/>
            <a:r>
              <a:rPr lang="en-GB" altLang="en-US"/>
              <a:t>TAMS 3</a:t>
            </a:r>
            <a:br>
              <a:rPr lang="en-GB" altLang="en-US"/>
            </a:br>
            <a:r>
              <a:rPr lang="fr-FR" altLang="en-US" sz="3100">
                <a:hlinkClick r:id="rId2"/>
              </a:rPr>
              <a:t>gov.ie - Tams 3 Support documents (www.gov.ie)</a:t>
            </a:r>
            <a:endParaRPr lang="en-IE" altLang="en-US" sz="3100"/>
          </a:p>
        </p:txBody>
      </p:sp>
      <p:pic>
        <p:nvPicPr>
          <p:cNvPr id="3" name="Picture 2">
            <a:extLst>
              <a:ext uri="{FF2B5EF4-FFF2-40B4-BE49-F238E27FC236}">
                <a16:creationId xmlns:a16="http://schemas.microsoft.com/office/drawing/2014/main" id="{E260618D-6398-1F91-2FF3-E20B17C602B9}"/>
              </a:ext>
            </a:extLst>
          </p:cNvPr>
          <p:cNvPicPr>
            <a:picLocks noChangeAspect="1"/>
          </p:cNvPicPr>
          <p:nvPr/>
        </p:nvPicPr>
        <p:blipFill>
          <a:blip r:embed="rId3"/>
          <a:stretch>
            <a:fillRect/>
          </a:stretch>
        </p:blipFill>
        <p:spPr>
          <a:xfrm>
            <a:off x="1813978" y="1807849"/>
            <a:ext cx="7649643" cy="448690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AA1C-C5E6-53F2-29F0-3BF14E031500}"/>
              </a:ext>
            </a:extLst>
          </p:cNvPr>
          <p:cNvSpPr>
            <a:spLocks noGrp="1"/>
          </p:cNvSpPr>
          <p:nvPr>
            <p:ph type="title"/>
          </p:nvPr>
        </p:nvSpPr>
        <p:spPr/>
        <p:txBody>
          <a:bodyPr/>
          <a:lstStyle/>
          <a:p>
            <a:r>
              <a:rPr lang="en-GB" dirty="0"/>
              <a:t>General Issues</a:t>
            </a:r>
            <a:endParaRPr lang="en-IE" dirty="0"/>
          </a:p>
        </p:txBody>
      </p:sp>
      <p:sp>
        <p:nvSpPr>
          <p:cNvPr id="3" name="Content Placeholder 2">
            <a:extLst>
              <a:ext uri="{FF2B5EF4-FFF2-40B4-BE49-F238E27FC236}">
                <a16:creationId xmlns:a16="http://schemas.microsoft.com/office/drawing/2014/main" id="{06737A9D-F6DA-56E0-7D3A-A3C9514EE5EB}"/>
              </a:ext>
            </a:extLst>
          </p:cNvPr>
          <p:cNvSpPr>
            <a:spLocks noGrp="1"/>
          </p:cNvSpPr>
          <p:nvPr>
            <p:ph idx="1"/>
          </p:nvPr>
        </p:nvSpPr>
        <p:spPr/>
        <p:txBody>
          <a:bodyPr>
            <a:normAutofit fontScale="92500"/>
          </a:bodyPr>
          <a:lstStyle/>
          <a:p>
            <a:pPr marL="571500" indent="-571500">
              <a:buFont typeface="Arial" panose="020B0604020202020204" pitchFamily="34" charset="0"/>
              <a:buChar char="•"/>
            </a:pPr>
            <a:r>
              <a:rPr lang="en-GB" dirty="0">
                <a:solidFill>
                  <a:schemeClr val="tx1"/>
                </a:solidFill>
              </a:rPr>
              <a:t>Consult website</a:t>
            </a:r>
          </a:p>
          <a:p>
            <a:pPr marL="571500" indent="-571500">
              <a:buFont typeface="Arial" panose="020B0604020202020204" pitchFamily="34" charset="0"/>
              <a:buChar char="•"/>
            </a:pPr>
            <a:r>
              <a:rPr lang="en-GB" dirty="0">
                <a:solidFill>
                  <a:schemeClr val="tx1"/>
                </a:solidFill>
              </a:rPr>
              <a:t>Updates in specifications are highlighted in red</a:t>
            </a:r>
          </a:p>
          <a:p>
            <a:pPr marL="571500" indent="-571500">
              <a:buFont typeface="Arial" panose="020B0604020202020204" pitchFamily="34" charset="0"/>
              <a:buChar char="•"/>
            </a:pPr>
            <a:r>
              <a:rPr lang="en-GB" dirty="0">
                <a:solidFill>
                  <a:schemeClr val="tx1"/>
                </a:solidFill>
              </a:rPr>
              <a:t>List of when updates occurred at top of specification page</a:t>
            </a:r>
          </a:p>
          <a:p>
            <a:pPr marL="571500" indent="-571500">
              <a:buFont typeface="Arial" panose="020B0604020202020204" pitchFamily="34" charset="0"/>
              <a:buChar char="•"/>
            </a:pPr>
            <a:r>
              <a:rPr lang="en-GB" dirty="0">
                <a:solidFill>
                  <a:schemeClr val="tx1"/>
                </a:solidFill>
              </a:rPr>
              <a:t>Specifications are updated regularly.</a:t>
            </a:r>
          </a:p>
          <a:p>
            <a:pPr marL="571500" indent="-571500">
              <a:buFont typeface="Arial" panose="020B0604020202020204" pitchFamily="34" charset="0"/>
              <a:buChar char="•"/>
            </a:pPr>
            <a:r>
              <a:rPr lang="en-GB" dirty="0">
                <a:solidFill>
                  <a:schemeClr val="tx1"/>
                </a:solidFill>
              </a:rPr>
              <a:t>The list of relevant specifications are given on the Approval letter and must be followed.</a:t>
            </a:r>
          </a:p>
        </p:txBody>
      </p:sp>
    </p:spTree>
    <p:extLst>
      <p:ext uri="{BB962C8B-B14F-4D97-AF65-F5344CB8AC3E}">
        <p14:creationId xmlns:p14="http://schemas.microsoft.com/office/powerpoint/2010/main" val="2839435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CFFA170-08DD-2866-9993-CD27741FC5E9}"/>
              </a:ext>
            </a:extLst>
          </p:cNvPr>
          <p:cNvSpPr>
            <a:spLocks noGrp="1"/>
          </p:cNvSpPr>
          <p:nvPr>
            <p:ph type="title"/>
          </p:nvPr>
        </p:nvSpPr>
        <p:spPr/>
        <p:txBody>
          <a:bodyPr>
            <a:normAutofit fontScale="90000"/>
          </a:bodyPr>
          <a:lstStyle/>
          <a:p>
            <a:pPr algn="ctr"/>
            <a:r>
              <a:rPr lang="en-GB" altLang="en-US" dirty="0"/>
              <a:t>TAMS Specifications</a:t>
            </a:r>
            <a:r>
              <a:rPr lang="en-IE" altLang="en-US" sz="2400" dirty="0">
                <a:hlinkClick r:id="rId2"/>
              </a:rPr>
              <a:t/>
            </a:r>
            <a:br>
              <a:rPr lang="en-IE" altLang="en-US" sz="2400" dirty="0">
                <a:hlinkClick r:id="rId2"/>
              </a:rPr>
            </a:br>
            <a:r>
              <a:rPr lang="en-IE" altLang="en-US" sz="2400" dirty="0">
                <a:hlinkClick r:id="rId2"/>
              </a:rPr>
              <a:t>gov.ie - TAMS - Farm Building and Structures Specifications (www.gov.ie)</a:t>
            </a:r>
            <a:endParaRPr lang="en-IE" altLang="en-US" sz="2400" dirty="0"/>
          </a:p>
        </p:txBody>
      </p:sp>
      <p:pic>
        <p:nvPicPr>
          <p:cNvPr id="5" name="Picture 4">
            <a:extLst>
              <a:ext uri="{FF2B5EF4-FFF2-40B4-BE49-F238E27FC236}">
                <a16:creationId xmlns:a16="http://schemas.microsoft.com/office/drawing/2014/main" id="{A4DEF8C9-F4F3-9A6A-ABDE-AE052A43D9EC}"/>
              </a:ext>
            </a:extLst>
          </p:cNvPr>
          <p:cNvPicPr>
            <a:picLocks noChangeAspect="1"/>
          </p:cNvPicPr>
          <p:nvPr/>
        </p:nvPicPr>
        <p:blipFill>
          <a:blip r:embed="rId3"/>
          <a:stretch>
            <a:fillRect/>
          </a:stretch>
        </p:blipFill>
        <p:spPr>
          <a:xfrm>
            <a:off x="2136022" y="1514475"/>
            <a:ext cx="7639570" cy="46008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B66D-F21A-1DB6-A3F9-B93BCC46A29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F5EA8F48-D289-CD93-3F6C-FEDDA8EE57EE}"/>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772CB424-1016-BC37-580F-44C163DE1ED7}"/>
              </a:ext>
            </a:extLst>
          </p:cNvPr>
          <p:cNvPicPr>
            <a:picLocks noChangeAspect="1"/>
          </p:cNvPicPr>
          <p:nvPr/>
        </p:nvPicPr>
        <p:blipFill>
          <a:blip r:embed="rId2"/>
          <a:stretch>
            <a:fillRect/>
          </a:stretch>
        </p:blipFill>
        <p:spPr>
          <a:xfrm>
            <a:off x="1305119" y="0"/>
            <a:ext cx="8181782" cy="6320827"/>
          </a:xfrm>
          <a:prstGeom prst="rect">
            <a:avLst/>
          </a:prstGeom>
        </p:spPr>
      </p:pic>
    </p:spTree>
    <p:extLst>
      <p:ext uri="{BB962C8B-B14F-4D97-AF65-F5344CB8AC3E}">
        <p14:creationId xmlns:p14="http://schemas.microsoft.com/office/powerpoint/2010/main" val="2865360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D245-8245-91D6-A479-6A92EE691EEC}"/>
              </a:ext>
            </a:extLst>
          </p:cNvPr>
          <p:cNvSpPr>
            <a:spLocks noGrp="1"/>
          </p:cNvSpPr>
          <p:nvPr>
            <p:ph type="title"/>
          </p:nvPr>
        </p:nvSpPr>
        <p:spPr/>
        <p:txBody>
          <a:bodyPr/>
          <a:lstStyle/>
          <a:p>
            <a:r>
              <a:rPr lang="en-GB" dirty="0"/>
              <a:t>General</a:t>
            </a:r>
            <a:endParaRPr lang="en-IE" dirty="0"/>
          </a:p>
        </p:txBody>
      </p:sp>
      <p:sp>
        <p:nvSpPr>
          <p:cNvPr id="3" name="Content Placeholder 2">
            <a:extLst>
              <a:ext uri="{FF2B5EF4-FFF2-40B4-BE49-F238E27FC236}">
                <a16:creationId xmlns:a16="http://schemas.microsoft.com/office/drawing/2014/main" id="{687298EC-AA16-BCC9-A2EB-257C2EA590D7}"/>
              </a:ext>
            </a:extLst>
          </p:cNvPr>
          <p:cNvSpPr>
            <a:spLocks noGrp="1"/>
          </p:cNvSpPr>
          <p:nvPr>
            <p:ph idx="1"/>
          </p:nvPr>
        </p:nvSpPr>
        <p:spPr/>
        <p:txBody>
          <a:bodyPr/>
          <a:lstStyle/>
          <a:p>
            <a:pPr marL="571500" indent="-571500">
              <a:buFont typeface="Arial" panose="020B0604020202020204" pitchFamily="34" charset="0"/>
              <a:buChar char="•"/>
            </a:pPr>
            <a:r>
              <a:rPr lang="en-GB" dirty="0">
                <a:solidFill>
                  <a:schemeClr val="tx1"/>
                </a:solidFill>
              </a:rPr>
              <a:t>Read the Specifications</a:t>
            </a:r>
          </a:p>
          <a:p>
            <a:pPr marL="571500" indent="-571500">
              <a:buFont typeface="Arial" panose="020B0604020202020204" pitchFamily="34" charset="0"/>
              <a:buChar char="•"/>
            </a:pPr>
            <a:endParaRPr lang="en-GB" dirty="0">
              <a:solidFill>
                <a:schemeClr val="tx1"/>
              </a:solidFill>
            </a:endParaRPr>
          </a:p>
          <a:p>
            <a:pPr marL="571500" indent="-571500">
              <a:buFont typeface="Arial" panose="020B0604020202020204" pitchFamily="34" charset="0"/>
              <a:buChar char="•"/>
            </a:pPr>
            <a:r>
              <a:rPr lang="en-GB" dirty="0">
                <a:solidFill>
                  <a:schemeClr val="tx1"/>
                </a:solidFill>
              </a:rPr>
              <a:t>Get to know the specifications</a:t>
            </a:r>
          </a:p>
          <a:p>
            <a:pPr marL="571500" indent="-571500">
              <a:buFont typeface="Arial" panose="020B0604020202020204" pitchFamily="34" charset="0"/>
              <a:buChar char="•"/>
            </a:pPr>
            <a:endParaRPr lang="en-GB" dirty="0">
              <a:solidFill>
                <a:schemeClr val="tx1"/>
              </a:solidFill>
            </a:endParaRPr>
          </a:p>
          <a:p>
            <a:pPr marL="571500" indent="-571500">
              <a:buFont typeface="Arial" panose="020B0604020202020204" pitchFamily="34" charset="0"/>
              <a:buChar char="•"/>
            </a:pPr>
            <a:r>
              <a:rPr lang="en-GB" dirty="0">
                <a:solidFill>
                  <a:schemeClr val="tx1"/>
                </a:solidFill>
              </a:rPr>
              <a:t>Consult the specifications</a:t>
            </a:r>
            <a:endParaRPr lang="en-IE" dirty="0">
              <a:solidFill>
                <a:schemeClr val="tx1"/>
              </a:solidFill>
            </a:endParaRPr>
          </a:p>
        </p:txBody>
      </p:sp>
    </p:spTree>
    <p:extLst>
      <p:ext uri="{BB962C8B-B14F-4D97-AF65-F5344CB8AC3E}">
        <p14:creationId xmlns:p14="http://schemas.microsoft.com/office/powerpoint/2010/main" val="3346210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Thank you for your attention.</a:t>
            </a:r>
            <a:endParaRPr lang="en-IE" dirty="0"/>
          </a:p>
        </p:txBody>
      </p:sp>
      <p:sp>
        <p:nvSpPr>
          <p:cNvPr id="3" name="Text Placeholder 2"/>
          <p:cNvSpPr>
            <a:spLocks noGrp="1"/>
          </p:cNvSpPr>
          <p:nvPr>
            <p:ph type="body" sz="quarter" idx="1"/>
          </p:nvPr>
        </p:nvSpPr>
        <p:spPr/>
        <p:txBody>
          <a:bodyPr/>
          <a:lstStyle/>
          <a:p>
            <a:endParaRPr lang="en-IE" dirty="0"/>
          </a:p>
        </p:txBody>
      </p:sp>
    </p:spTree>
    <p:extLst>
      <p:ext uri="{BB962C8B-B14F-4D97-AF65-F5344CB8AC3E}">
        <p14:creationId xmlns:p14="http://schemas.microsoft.com/office/powerpoint/2010/main" val="86519008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8F5A-6C90-4100-8D6F-7F185373F71F}"/>
              </a:ext>
            </a:extLst>
          </p:cNvPr>
          <p:cNvSpPr>
            <a:spLocks noGrp="1"/>
          </p:cNvSpPr>
          <p:nvPr>
            <p:ph type="title"/>
          </p:nvPr>
        </p:nvSpPr>
        <p:spPr/>
        <p:txBody>
          <a:bodyPr>
            <a:normAutofit fontScale="90000"/>
          </a:bodyPr>
          <a:lstStyle/>
          <a:p>
            <a:r>
              <a:rPr lang="en-US" b="1" dirty="0"/>
              <a:t>S101 - Minimum S</a:t>
            </a:r>
            <a:r>
              <a:rPr lang="en-US" dirty="0"/>
              <a:t>pecification for</a:t>
            </a:r>
            <a:r>
              <a:rPr lang="en-US" b="1" dirty="0"/>
              <a:t> the Structure of Agricultural Buildings</a:t>
            </a:r>
            <a:endParaRPr lang="en-IE" dirty="0"/>
          </a:p>
        </p:txBody>
      </p:sp>
      <p:sp>
        <p:nvSpPr>
          <p:cNvPr id="3" name="Content Placeholder 2">
            <a:extLst>
              <a:ext uri="{FF2B5EF4-FFF2-40B4-BE49-F238E27FC236}">
                <a16:creationId xmlns:a16="http://schemas.microsoft.com/office/drawing/2014/main" id="{6A600C85-54BF-4001-9F7B-49FFF9D83DDC}"/>
              </a:ext>
            </a:extLst>
          </p:cNvPr>
          <p:cNvSpPr>
            <a:spLocks noGrp="1"/>
          </p:cNvSpPr>
          <p:nvPr>
            <p:ph idx="1"/>
          </p:nvPr>
        </p:nvSpPr>
        <p:spPr>
          <a:xfrm>
            <a:off x="720725" y="2025747"/>
            <a:ext cx="9626600" cy="4151215"/>
          </a:xfrm>
        </p:spPr>
        <p:txBody>
          <a:bodyPr>
            <a:normAutofit/>
          </a:bodyPr>
          <a:lstStyle/>
          <a:p>
            <a:pPr marL="571500" indent="-571500" hangingPunct="0">
              <a:buFont typeface="Arial" panose="020B0604020202020204" pitchFamily="34" charset="0"/>
              <a:buChar char="•"/>
            </a:pPr>
            <a:r>
              <a:rPr lang="en-US" sz="2400" dirty="0">
                <a:solidFill>
                  <a:schemeClr val="tx1"/>
                </a:solidFill>
              </a:rPr>
              <a:t>Outlines minimum requirement for Tams grant aided farm buildings</a:t>
            </a:r>
          </a:p>
          <a:p>
            <a:pPr marL="571500" indent="-571500" hangingPunct="0">
              <a:buFont typeface="Arial" panose="020B0604020202020204" pitchFamily="34" charset="0"/>
              <a:buChar char="•"/>
            </a:pPr>
            <a:r>
              <a:rPr lang="en-US" sz="2400" dirty="0">
                <a:solidFill>
                  <a:schemeClr val="tx1"/>
                </a:solidFill>
              </a:rPr>
              <a:t>Other structural designs outside scope of S101 – report to be submitted from chartered engineer, submitted to Department for prior approval</a:t>
            </a:r>
          </a:p>
          <a:p>
            <a:pPr marL="571500" indent="-571500" hangingPunct="0">
              <a:buFont typeface="Arial" panose="020B0604020202020204" pitchFamily="34" charset="0"/>
              <a:buChar char="•"/>
            </a:pPr>
            <a:r>
              <a:rPr lang="en-US" sz="2400" dirty="0">
                <a:solidFill>
                  <a:schemeClr val="tx1"/>
                </a:solidFill>
              </a:rPr>
              <a:t>The contractor must be certified to EN 1090-1, even in cases where the steel frame is manufactured on site</a:t>
            </a:r>
            <a:endParaRPr lang="en-IE" sz="2400" dirty="0">
              <a:solidFill>
                <a:schemeClr val="tx1"/>
              </a:solidFill>
            </a:endParaRPr>
          </a:p>
          <a:p>
            <a:pPr marL="571500" indent="-571500" hangingPunct="0">
              <a:buFont typeface="Arial" panose="020B0604020202020204" pitchFamily="34" charset="0"/>
              <a:buChar char="•"/>
            </a:pPr>
            <a:r>
              <a:rPr lang="en-US" sz="2400" dirty="0">
                <a:solidFill>
                  <a:schemeClr val="tx1"/>
                </a:solidFill>
              </a:rPr>
              <a:t>Where the building is being grant-aided, and the applicant manufactures the steel frame themselves, then the applicant shall submit up-to-date certificates of welding competence in accordance with EN ISO 9606-1:2013.</a:t>
            </a:r>
            <a:endParaRPr lang="en-IE" sz="2400" dirty="0">
              <a:solidFill>
                <a:schemeClr val="tx1"/>
              </a:solidFill>
            </a:endParaRPr>
          </a:p>
        </p:txBody>
      </p:sp>
    </p:spTree>
    <p:extLst>
      <p:ext uri="{BB962C8B-B14F-4D97-AF65-F5344CB8AC3E}">
        <p14:creationId xmlns:p14="http://schemas.microsoft.com/office/powerpoint/2010/main" val="268382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86C9-05A2-40D7-9C45-5E3001ACA7BC}"/>
              </a:ext>
            </a:extLst>
          </p:cNvPr>
          <p:cNvSpPr>
            <a:spLocks noGrp="1"/>
          </p:cNvSpPr>
          <p:nvPr>
            <p:ph type="title"/>
          </p:nvPr>
        </p:nvSpPr>
        <p:spPr/>
        <p:txBody>
          <a:bodyPr/>
          <a:lstStyle/>
          <a:p>
            <a:r>
              <a:rPr lang="en-IE" b="1" dirty="0"/>
              <a:t>Building Types</a:t>
            </a:r>
          </a:p>
        </p:txBody>
      </p:sp>
      <p:sp>
        <p:nvSpPr>
          <p:cNvPr id="3" name="Content Placeholder 2">
            <a:extLst>
              <a:ext uri="{FF2B5EF4-FFF2-40B4-BE49-F238E27FC236}">
                <a16:creationId xmlns:a16="http://schemas.microsoft.com/office/drawing/2014/main" id="{FE25F6BE-4E45-4776-A15B-5F9AF5B20D74}"/>
              </a:ext>
            </a:extLst>
          </p:cNvPr>
          <p:cNvSpPr>
            <a:spLocks noGrp="1"/>
          </p:cNvSpPr>
          <p:nvPr>
            <p:ph idx="1"/>
          </p:nvPr>
        </p:nvSpPr>
        <p:spPr/>
        <p:txBody>
          <a:bodyPr>
            <a:normAutofit fontScale="92500" lnSpcReduction="20000"/>
          </a:bodyPr>
          <a:lstStyle/>
          <a:p>
            <a:pPr marL="571500" indent="-571500" hangingPunct="0">
              <a:buFont typeface="Arial" panose="020B0604020202020204" pitchFamily="34" charset="0"/>
              <a:buChar char="•"/>
            </a:pPr>
            <a:r>
              <a:rPr lang="en-US" b="1" i="1" dirty="0">
                <a:solidFill>
                  <a:srgbClr val="FF0000"/>
                </a:solidFill>
              </a:rPr>
              <a:t>Simple Steel Frame – A2</a:t>
            </a:r>
            <a:endParaRPr lang="en-IE" i="1" dirty="0">
              <a:solidFill>
                <a:srgbClr val="FF0000"/>
              </a:solidFill>
            </a:endParaRPr>
          </a:p>
          <a:p>
            <a:pPr marL="571500" indent="-571500" hangingPunct="0">
              <a:buFont typeface="Arial" panose="020B0604020202020204" pitchFamily="34" charset="0"/>
              <a:buChar char="•"/>
            </a:pPr>
            <a:r>
              <a:rPr lang="en-US" b="1" i="1" dirty="0">
                <a:solidFill>
                  <a:srgbClr val="FF0000"/>
                </a:solidFill>
              </a:rPr>
              <a:t>Lean-To Structure – A3</a:t>
            </a:r>
            <a:endParaRPr lang="en-IE" i="1" dirty="0">
              <a:solidFill>
                <a:srgbClr val="FF0000"/>
              </a:solidFill>
            </a:endParaRPr>
          </a:p>
          <a:p>
            <a:pPr marL="571500" indent="-571500" hangingPunct="0">
              <a:buFont typeface="Arial" panose="020B0604020202020204" pitchFamily="34" charset="0"/>
              <a:buChar char="•"/>
            </a:pPr>
            <a:r>
              <a:rPr lang="en-US" b="1" dirty="0">
                <a:solidFill>
                  <a:schemeClr val="tx1"/>
                </a:solidFill>
              </a:rPr>
              <a:t>Steel Frame with Steel Truss Roof – A4</a:t>
            </a:r>
            <a:endParaRPr lang="en-IE" dirty="0">
              <a:solidFill>
                <a:schemeClr val="tx1"/>
              </a:solidFill>
            </a:endParaRPr>
          </a:p>
          <a:p>
            <a:pPr marL="571500" indent="-571500" hangingPunct="0">
              <a:buFont typeface="Arial" panose="020B0604020202020204" pitchFamily="34" charset="0"/>
              <a:buChar char="•"/>
            </a:pPr>
            <a:r>
              <a:rPr lang="en-US" b="1" i="1" dirty="0">
                <a:solidFill>
                  <a:srgbClr val="FF0000"/>
                </a:solidFill>
              </a:rPr>
              <a:t>Steel Portal Frame – A5</a:t>
            </a:r>
            <a:endParaRPr lang="en-IE" i="1" dirty="0">
              <a:solidFill>
                <a:srgbClr val="FF0000"/>
              </a:solidFill>
            </a:endParaRPr>
          </a:p>
          <a:p>
            <a:pPr marL="571500" indent="-571500" hangingPunct="0">
              <a:buFont typeface="Arial" panose="020B0604020202020204" pitchFamily="34" charset="0"/>
              <a:buChar char="•"/>
            </a:pPr>
            <a:r>
              <a:rPr lang="en-US" b="1" dirty="0">
                <a:solidFill>
                  <a:schemeClr val="tx1"/>
                </a:solidFill>
              </a:rPr>
              <a:t>Simple Timber Frame – A6</a:t>
            </a:r>
            <a:endParaRPr lang="en-IE" dirty="0">
              <a:solidFill>
                <a:schemeClr val="tx1"/>
              </a:solidFill>
            </a:endParaRPr>
          </a:p>
          <a:p>
            <a:pPr marL="571500" indent="-571500" hangingPunct="0">
              <a:buFont typeface="Arial" panose="020B0604020202020204" pitchFamily="34" charset="0"/>
              <a:buChar char="•"/>
            </a:pPr>
            <a:r>
              <a:rPr lang="en-US" b="1" dirty="0">
                <a:solidFill>
                  <a:schemeClr val="tx1"/>
                </a:solidFill>
              </a:rPr>
              <a:t>Timber Portal Frame – A7</a:t>
            </a:r>
            <a:endParaRPr lang="en-IE" dirty="0">
              <a:solidFill>
                <a:schemeClr val="tx1"/>
              </a:solidFill>
            </a:endParaRPr>
          </a:p>
          <a:p>
            <a:pPr marL="571500" indent="-571500" hangingPunct="0">
              <a:buFont typeface="Arial" panose="020B0604020202020204" pitchFamily="34" charset="0"/>
              <a:buChar char="•"/>
            </a:pPr>
            <a:r>
              <a:rPr lang="en-US" b="1" dirty="0">
                <a:solidFill>
                  <a:schemeClr val="tx1"/>
                </a:solidFill>
              </a:rPr>
              <a:t>Traditional Solid Wall with Timber Roof – A8</a:t>
            </a:r>
            <a:endParaRPr lang="en-IE" dirty="0">
              <a:solidFill>
                <a:schemeClr val="tx1"/>
              </a:solidFill>
            </a:endParaRPr>
          </a:p>
          <a:p>
            <a:pPr marL="571500" indent="-571500" hangingPunct="0">
              <a:buFont typeface="Arial" panose="020B0604020202020204" pitchFamily="34" charset="0"/>
              <a:buChar char="•"/>
            </a:pPr>
            <a:r>
              <a:rPr lang="en-US" b="1" dirty="0">
                <a:solidFill>
                  <a:schemeClr val="tx1"/>
                </a:solidFill>
              </a:rPr>
              <a:t>Concrete Framed Structure – A9</a:t>
            </a:r>
            <a:endParaRPr lang="en-IE" dirty="0">
              <a:solidFill>
                <a:schemeClr val="tx1"/>
              </a:solidFill>
            </a:endParaRPr>
          </a:p>
          <a:p>
            <a:pPr marL="571500" indent="-571500" hangingPunct="0">
              <a:buFont typeface="Arial" panose="020B0604020202020204" pitchFamily="34" charset="0"/>
              <a:buChar char="•"/>
            </a:pPr>
            <a:r>
              <a:rPr lang="en-US" b="1" dirty="0">
                <a:solidFill>
                  <a:schemeClr val="tx1"/>
                </a:solidFill>
              </a:rPr>
              <a:t>Steel Hooped Structure – A10</a:t>
            </a:r>
            <a:endParaRPr lang="en-IE" dirty="0">
              <a:solidFill>
                <a:schemeClr val="tx1"/>
              </a:solidFill>
            </a:endParaRPr>
          </a:p>
          <a:p>
            <a:pPr marL="0" indent="0">
              <a:buNone/>
            </a:pPr>
            <a:endParaRPr lang="en-IE" dirty="0"/>
          </a:p>
        </p:txBody>
      </p:sp>
    </p:spTree>
    <p:extLst>
      <p:ext uri="{BB962C8B-B14F-4D97-AF65-F5344CB8AC3E}">
        <p14:creationId xmlns:p14="http://schemas.microsoft.com/office/powerpoint/2010/main" val="1703444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5CCD-1EEF-6A46-F947-20385BDF4D98}"/>
              </a:ext>
            </a:extLst>
          </p:cNvPr>
          <p:cNvSpPr>
            <a:spLocks noGrp="1"/>
          </p:cNvSpPr>
          <p:nvPr>
            <p:ph type="title"/>
          </p:nvPr>
        </p:nvSpPr>
        <p:spPr/>
        <p:txBody>
          <a:bodyPr/>
          <a:lstStyle/>
          <a:p>
            <a:r>
              <a:rPr lang="en-GB" dirty="0"/>
              <a:t>S.101: Overground buildings</a:t>
            </a:r>
            <a:endParaRPr lang="en-IE" dirty="0"/>
          </a:p>
        </p:txBody>
      </p:sp>
      <p:sp>
        <p:nvSpPr>
          <p:cNvPr id="3" name="Content Placeholder 2">
            <a:extLst>
              <a:ext uri="{FF2B5EF4-FFF2-40B4-BE49-F238E27FC236}">
                <a16:creationId xmlns:a16="http://schemas.microsoft.com/office/drawing/2014/main" id="{9FE58DCA-3D85-5102-049F-7078DB8BD261}"/>
              </a:ext>
            </a:extLst>
          </p:cNvPr>
          <p:cNvSpPr>
            <a:spLocks noGrp="1"/>
          </p:cNvSpPr>
          <p:nvPr>
            <p:ph idx="1"/>
          </p:nvPr>
        </p:nvSpPr>
        <p:spPr>
          <a:xfrm>
            <a:off x="720725" y="1514475"/>
            <a:ext cx="9626600" cy="4662488"/>
          </a:xfrm>
        </p:spPr>
        <p:txBody>
          <a:bodyPr>
            <a:normAutofit fontScale="92500" lnSpcReduction="20000"/>
          </a:bodyPr>
          <a:lstStyle/>
          <a:p>
            <a:pPr marL="571500" indent="-571500">
              <a:buFont typeface="Arial" panose="020B0604020202020204" pitchFamily="34" charset="0"/>
              <a:buChar char="•"/>
            </a:pPr>
            <a:r>
              <a:rPr lang="en-GB" dirty="0">
                <a:solidFill>
                  <a:schemeClr val="tx1"/>
                </a:solidFill>
              </a:rPr>
              <a:t>Covers full building requirements</a:t>
            </a:r>
          </a:p>
          <a:p>
            <a:pPr marL="571500" indent="-571500">
              <a:buFont typeface="Arial" panose="020B0604020202020204" pitchFamily="34" charset="0"/>
              <a:buChar char="•"/>
            </a:pPr>
            <a:r>
              <a:rPr lang="en-GB" dirty="0">
                <a:solidFill>
                  <a:schemeClr val="tx1"/>
                </a:solidFill>
              </a:rPr>
              <a:t>Wide range of building design options</a:t>
            </a:r>
          </a:p>
          <a:p>
            <a:pPr marL="571500" indent="-571500">
              <a:buFont typeface="Arial" panose="020B0604020202020204" pitchFamily="34" charset="0"/>
              <a:buChar char="•"/>
            </a:pPr>
            <a:r>
              <a:rPr lang="en-IE" dirty="0">
                <a:solidFill>
                  <a:schemeClr val="tx1"/>
                </a:solidFill>
              </a:rPr>
              <a:t>Design to 4.8m or 6.4m bays – most cost effective.</a:t>
            </a:r>
          </a:p>
          <a:p>
            <a:pPr marL="571500" indent="-571500">
              <a:buFont typeface="Arial" panose="020B0604020202020204" pitchFamily="34" charset="0"/>
              <a:buChar char="•"/>
            </a:pPr>
            <a:r>
              <a:rPr lang="en-IE" dirty="0">
                <a:solidFill>
                  <a:schemeClr val="tx1"/>
                </a:solidFill>
              </a:rPr>
              <a:t>Grafting to existing buildings </a:t>
            </a:r>
          </a:p>
          <a:p>
            <a:pPr marL="1174750" lvl="2" indent="-571500">
              <a:buFont typeface="Arial" panose="020B0604020202020204" pitchFamily="34" charset="0"/>
              <a:buChar char="•"/>
            </a:pPr>
            <a:r>
              <a:rPr lang="en-IE" dirty="0">
                <a:solidFill>
                  <a:schemeClr val="tx1"/>
                </a:solidFill>
              </a:rPr>
              <a:t>Stanchion to be suitable for both buildings</a:t>
            </a:r>
          </a:p>
          <a:p>
            <a:pPr marL="1174750" lvl="2" indent="-571500">
              <a:buFont typeface="Arial" panose="020B0604020202020204" pitchFamily="34" charset="0"/>
              <a:buChar char="•"/>
            </a:pPr>
            <a:r>
              <a:rPr lang="en-IE" dirty="0">
                <a:solidFill>
                  <a:schemeClr val="tx1"/>
                </a:solidFill>
              </a:rPr>
              <a:t>Need to provide details of exiting building</a:t>
            </a:r>
          </a:p>
          <a:p>
            <a:pPr marL="571500" indent="-571500">
              <a:buFont typeface="Arial" panose="020B0604020202020204" pitchFamily="34" charset="0"/>
              <a:buChar char="•"/>
            </a:pPr>
            <a:r>
              <a:rPr lang="en-IE" dirty="0">
                <a:solidFill>
                  <a:schemeClr val="tx1"/>
                </a:solidFill>
              </a:rPr>
              <a:t>Stanchion elimination</a:t>
            </a:r>
          </a:p>
          <a:p>
            <a:pPr marL="1174750" lvl="2" indent="-571500">
              <a:buFont typeface="Arial" panose="020B0604020202020204" pitchFamily="34" charset="0"/>
              <a:buChar char="•"/>
            </a:pPr>
            <a:r>
              <a:rPr lang="en-IE" dirty="0">
                <a:solidFill>
                  <a:schemeClr val="tx1"/>
                </a:solidFill>
              </a:rPr>
              <a:t>Design is for simple steel frames up to 9.15m span, 4.8m bay and 3.0m eave</a:t>
            </a:r>
          </a:p>
          <a:p>
            <a:pPr marL="1174750" lvl="2" indent="-571500">
              <a:buFont typeface="Arial" panose="020B0604020202020204" pitchFamily="34" charset="0"/>
              <a:buChar char="•"/>
            </a:pPr>
            <a:r>
              <a:rPr lang="en-IE" dirty="0">
                <a:solidFill>
                  <a:schemeClr val="tx1"/>
                </a:solidFill>
              </a:rPr>
              <a:t>Portal frames always require engineers report.</a:t>
            </a:r>
          </a:p>
        </p:txBody>
      </p:sp>
    </p:spTree>
    <p:extLst>
      <p:ext uri="{BB962C8B-B14F-4D97-AF65-F5344CB8AC3E}">
        <p14:creationId xmlns:p14="http://schemas.microsoft.com/office/powerpoint/2010/main" val="27809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5FDE520-7F2A-45E1-99DF-ABDE6B350453}"/>
              </a:ext>
            </a:extLst>
          </p:cNvPr>
          <p:cNvSpPr>
            <a:spLocks noChangeArrowheads="1"/>
          </p:cNvSpPr>
          <p:nvPr/>
        </p:nvSpPr>
        <p:spPr bwMode="auto">
          <a:xfrm>
            <a:off x="-1" y="-1"/>
            <a:ext cx="211508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3" name="Object 2">
            <a:extLst>
              <a:ext uri="{FF2B5EF4-FFF2-40B4-BE49-F238E27FC236}">
                <a16:creationId xmlns:a16="http://schemas.microsoft.com/office/drawing/2014/main" id="{905167A0-E1EA-4244-8D0B-505E224A2E52}"/>
              </a:ext>
            </a:extLst>
          </p:cNvPr>
          <p:cNvGraphicFramePr>
            <a:graphicFrameLocks noChangeAspect="1"/>
          </p:cNvGraphicFramePr>
          <p:nvPr/>
        </p:nvGraphicFramePr>
        <p:xfrm>
          <a:off x="0" y="-1"/>
          <a:ext cx="12067448" cy="6740013"/>
        </p:xfrm>
        <a:graphic>
          <a:graphicData uri="http://schemas.openxmlformats.org/presentationml/2006/ole">
            <mc:AlternateContent xmlns:mc="http://schemas.openxmlformats.org/markup-compatibility/2006">
              <mc:Choice xmlns:v="urn:schemas-microsoft-com:vml" Requires="v">
                <p:oleObj spid="_x0000_s1029" r:id="rId3" imgW="7178040" imgH="4183380" progId="AutoCADLT.Drawing.4">
                  <p:embed/>
                </p:oleObj>
              </mc:Choice>
              <mc:Fallback>
                <p:oleObj r:id="rId3" imgW="7178040" imgH="4183380" progId="AutoCADLT.Drawing.4">
                  <p:embed/>
                  <p:pic>
                    <p:nvPicPr>
                      <p:cNvPr id="3" name="Object 2">
                        <a:extLst>
                          <a:ext uri="{FF2B5EF4-FFF2-40B4-BE49-F238E27FC236}">
                            <a16:creationId xmlns:a16="http://schemas.microsoft.com/office/drawing/2014/main" id="{905167A0-E1EA-4244-8D0B-505E224A2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067448" cy="6740013"/>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43AA55B6-239E-4E1C-9CA6-B7FE5F11C765}"/>
              </a:ext>
            </a:extLst>
          </p:cNvPr>
          <p:cNvSpPr/>
          <p:nvPr/>
        </p:nvSpPr>
        <p:spPr>
          <a:xfrm>
            <a:off x="-1" y="6093681"/>
            <a:ext cx="6096000" cy="369332"/>
          </a:xfrm>
          <a:prstGeom prst="rect">
            <a:avLst/>
          </a:prstGeom>
        </p:spPr>
        <p:txBody>
          <a:bodyPr>
            <a:spAutoFit/>
          </a:bodyPr>
          <a:lstStyle/>
          <a:p>
            <a:r>
              <a:rPr lang="en-US" b="1" dirty="0">
                <a:latin typeface="Times New Roman" panose="02020603050405020304" pitchFamily="18" charset="0"/>
                <a:ea typeface="Times New Roman" panose="02020603050405020304" pitchFamily="18" charset="0"/>
              </a:rPr>
              <a:t>Figure 3 - Single-sided simple steel frame house (4 bay)</a:t>
            </a:r>
            <a:endParaRPr lang="en-IE" dirty="0"/>
          </a:p>
        </p:txBody>
      </p:sp>
    </p:spTree>
    <p:extLst>
      <p:ext uri="{BB962C8B-B14F-4D97-AF65-F5344CB8AC3E}">
        <p14:creationId xmlns:p14="http://schemas.microsoft.com/office/powerpoint/2010/main" val="1995422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2072E05-4456-494C-B30C-C61C1539E2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graphicFrame>
        <p:nvGraphicFramePr>
          <p:cNvPr id="3" name="Object 2">
            <a:extLst>
              <a:ext uri="{FF2B5EF4-FFF2-40B4-BE49-F238E27FC236}">
                <a16:creationId xmlns:a16="http://schemas.microsoft.com/office/drawing/2014/main" id="{6DD9A6D2-5503-4B65-BFAB-42E54202C77A}"/>
              </a:ext>
            </a:extLst>
          </p:cNvPr>
          <p:cNvGraphicFramePr>
            <a:graphicFrameLocks noChangeAspect="1"/>
          </p:cNvGraphicFramePr>
          <p:nvPr/>
        </p:nvGraphicFramePr>
        <p:xfrm>
          <a:off x="26602" y="58997"/>
          <a:ext cx="12165398" cy="6740006"/>
        </p:xfrm>
        <a:graphic>
          <a:graphicData uri="http://schemas.openxmlformats.org/presentationml/2006/ole">
            <mc:AlternateContent xmlns:mc="http://schemas.openxmlformats.org/markup-compatibility/2006">
              <mc:Choice xmlns:v="urn:schemas-microsoft-com:vml" Requires="v">
                <p:oleObj spid="_x0000_s2053" r:id="rId3" imgW="7178040" imgH="4183380" progId="AutoCADLT.Drawing.4">
                  <p:embed/>
                </p:oleObj>
              </mc:Choice>
              <mc:Fallback>
                <p:oleObj r:id="rId3" imgW="7178040" imgH="4183380" progId="AutoCADLT.Drawing.4">
                  <p:embed/>
                  <p:pic>
                    <p:nvPicPr>
                      <p:cNvPr id="3" name="Object 2">
                        <a:extLst>
                          <a:ext uri="{FF2B5EF4-FFF2-40B4-BE49-F238E27FC236}">
                            <a16:creationId xmlns:a16="http://schemas.microsoft.com/office/drawing/2014/main" id="{6DD9A6D2-5503-4B65-BFAB-42E54202C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2" y="58997"/>
                        <a:ext cx="12165398" cy="6740006"/>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681213A7-38F1-49E1-B275-489FBF859373}"/>
              </a:ext>
            </a:extLst>
          </p:cNvPr>
          <p:cNvSpPr/>
          <p:nvPr/>
        </p:nvSpPr>
        <p:spPr>
          <a:xfrm>
            <a:off x="26602" y="6230564"/>
            <a:ext cx="4865434" cy="369332"/>
          </a:xfrm>
          <a:prstGeom prst="rect">
            <a:avLst/>
          </a:prstGeom>
        </p:spPr>
        <p:txBody>
          <a:bodyPr wrap="none">
            <a:spAutoFit/>
          </a:bodyPr>
          <a:lstStyle/>
          <a:p>
            <a:pPr algn="just" hangingPunct="0">
              <a:spcAft>
                <a:spcPts val="600"/>
              </a:spcAft>
            </a:pPr>
            <a:r>
              <a:rPr lang="en-US" b="1" dirty="0">
                <a:latin typeface="Times New Roman" panose="02020603050405020304" pitchFamily="18" charset="0"/>
                <a:ea typeface="Times New Roman" panose="02020603050405020304" pitchFamily="18" charset="0"/>
              </a:rPr>
              <a:t>Figure 4</a:t>
            </a: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Double-sided simple steel frame house</a:t>
            </a:r>
            <a:endParaRPr lang="en-I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1289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2D77-5502-E6C6-05D5-21ED19125474}"/>
              </a:ext>
            </a:extLst>
          </p:cNvPr>
          <p:cNvSpPr>
            <a:spLocks noGrp="1"/>
          </p:cNvSpPr>
          <p:nvPr>
            <p:ph type="title"/>
          </p:nvPr>
        </p:nvSpPr>
        <p:spPr/>
        <p:txBody>
          <a:bodyPr/>
          <a:lstStyle/>
          <a:p>
            <a:r>
              <a:rPr lang="en-GB" dirty="0"/>
              <a:t>S.101: Overground buildings</a:t>
            </a:r>
            <a:endParaRPr lang="en-IE" dirty="0"/>
          </a:p>
        </p:txBody>
      </p:sp>
      <p:sp>
        <p:nvSpPr>
          <p:cNvPr id="3" name="Content Placeholder 2">
            <a:extLst>
              <a:ext uri="{FF2B5EF4-FFF2-40B4-BE49-F238E27FC236}">
                <a16:creationId xmlns:a16="http://schemas.microsoft.com/office/drawing/2014/main" id="{795966A4-C0C9-B0CB-346C-67BA3B7EB997}"/>
              </a:ext>
            </a:extLst>
          </p:cNvPr>
          <p:cNvSpPr>
            <a:spLocks noGrp="1"/>
          </p:cNvSpPr>
          <p:nvPr>
            <p:ph idx="1"/>
          </p:nvPr>
        </p:nvSpPr>
        <p:spPr/>
        <p:txBody>
          <a:bodyPr>
            <a:normAutofit fontScale="92500"/>
          </a:bodyPr>
          <a:lstStyle/>
          <a:p>
            <a:pPr marL="571500" indent="-571500">
              <a:buFont typeface="Arial" panose="020B0604020202020204" pitchFamily="34" charset="0"/>
              <a:buChar char="•"/>
            </a:pPr>
            <a:r>
              <a:rPr lang="en-GB" dirty="0">
                <a:solidFill>
                  <a:schemeClr val="tx1"/>
                </a:solidFill>
              </a:rPr>
              <a:t>Stanchion sizes – ensure correct for eave height</a:t>
            </a:r>
          </a:p>
          <a:p>
            <a:pPr marL="571500" indent="-571500">
              <a:buFont typeface="Arial" panose="020B0604020202020204" pitchFamily="34" charset="0"/>
              <a:buChar char="•"/>
            </a:pPr>
            <a:r>
              <a:rPr lang="en-GB" dirty="0">
                <a:solidFill>
                  <a:schemeClr val="tx1"/>
                </a:solidFill>
              </a:rPr>
              <a:t>Offset Apex – may need to design to portal frame</a:t>
            </a:r>
          </a:p>
          <a:p>
            <a:pPr marL="1174750" lvl="2" indent="-571500">
              <a:buFont typeface="Arial" panose="020B0604020202020204" pitchFamily="34" charset="0"/>
              <a:buChar char="•"/>
            </a:pPr>
            <a:r>
              <a:rPr lang="en-US" dirty="0">
                <a:solidFill>
                  <a:schemeClr val="tx1"/>
                </a:solidFill>
              </a:rPr>
              <a:t>Both overhangs are 3.5m or less, simple steel frame sizing </a:t>
            </a:r>
          </a:p>
          <a:p>
            <a:pPr marL="1174750" lvl="2" indent="-571500">
              <a:buFont typeface="Arial" panose="020B0604020202020204" pitchFamily="34" charset="0"/>
              <a:buChar char="•"/>
            </a:pPr>
            <a:r>
              <a:rPr lang="en-US" dirty="0">
                <a:solidFill>
                  <a:schemeClr val="tx1"/>
                </a:solidFill>
              </a:rPr>
              <a:t>One or both overhangs is greater than 3.5m and both less than 4.0m, simple steel frame sizing applies, but knee and apex braces as in steel portal frames shall be incorporated</a:t>
            </a:r>
            <a:endParaRPr lang="en-IE" dirty="0">
              <a:solidFill>
                <a:schemeClr val="tx1"/>
              </a:solidFill>
            </a:endParaRPr>
          </a:p>
          <a:p>
            <a:pPr marL="1174750" lvl="2" indent="-571500">
              <a:buFont typeface="Arial" panose="020B0604020202020204" pitchFamily="34" charset="0"/>
              <a:buChar char="•"/>
            </a:pPr>
            <a:r>
              <a:rPr lang="en-US" dirty="0">
                <a:solidFill>
                  <a:schemeClr val="tx1"/>
                </a:solidFill>
              </a:rPr>
              <a:t>One or both overhangs is greater than 4.0m, then full portal frame specification applies</a:t>
            </a:r>
            <a:endParaRPr lang="en-IE" dirty="0">
              <a:solidFill>
                <a:schemeClr val="tx1"/>
              </a:solidFill>
            </a:endParaRPr>
          </a:p>
          <a:p>
            <a:pPr marL="571500" lvl="1" indent="-571500">
              <a:buFont typeface="Arial" panose="020B0604020202020204" pitchFamily="34" charset="0"/>
              <a:buChar char="•"/>
            </a:pPr>
            <a:endParaRPr lang="en-GB" dirty="0">
              <a:solidFill>
                <a:schemeClr val="tx1"/>
              </a:solidFill>
            </a:endParaRPr>
          </a:p>
          <a:p>
            <a:endParaRPr lang="en-IE" dirty="0"/>
          </a:p>
        </p:txBody>
      </p:sp>
    </p:spTree>
    <p:extLst>
      <p:ext uri="{BB962C8B-B14F-4D97-AF65-F5344CB8AC3E}">
        <p14:creationId xmlns:p14="http://schemas.microsoft.com/office/powerpoint/2010/main" val="1466229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89FC0D4-F4B2-4139-A116-E7F70514B967}"/>
              </a:ext>
            </a:extLst>
          </p:cNvPr>
          <p:cNvSpPr>
            <a:spLocks noChangeArrowheads="1"/>
          </p:cNvSpPr>
          <p:nvPr/>
        </p:nvSpPr>
        <p:spPr bwMode="auto">
          <a:xfrm>
            <a:off x="640079" y="280219"/>
            <a:ext cx="195608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3" name="Object 2">
            <a:extLst>
              <a:ext uri="{FF2B5EF4-FFF2-40B4-BE49-F238E27FC236}">
                <a16:creationId xmlns:a16="http://schemas.microsoft.com/office/drawing/2014/main" id="{099AAD9C-F232-429F-B70F-9CE9C04307D7}"/>
              </a:ext>
            </a:extLst>
          </p:cNvPr>
          <p:cNvGraphicFramePr>
            <a:graphicFrameLocks noChangeAspect="1"/>
          </p:cNvGraphicFramePr>
          <p:nvPr/>
        </p:nvGraphicFramePr>
        <p:xfrm>
          <a:off x="640080" y="280219"/>
          <a:ext cx="10689281" cy="6297561"/>
        </p:xfrm>
        <a:graphic>
          <a:graphicData uri="http://schemas.openxmlformats.org/presentationml/2006/ole">
            <mc:AlternateContent xmlns:mc="http://schemas.openxmlformats.org/markup-compatibility/2006">
              <mc:Choice xmlns:v="urn:schemas-microsoft-com:vml" Requires="v">
                <p:oleObj spid="_x0000_s3077" r:id="rId3" imgW="7178040" imgH="4183380" progId="AutoCADLT.Drawing.4">
                  <p:embed/>
                </p:oleObj>
              </mc:Choice>
              <mc:Fallback>
                <p:oleObj r:id="rId3" imgW="7178040" imgH="4183380" progId="AutoCADLT.Drawing.4">
                  <p:embed/>
                  <p:pic>
                    <p:nvPicPr>
                      <p:cNvPr id="3" name="Object 2">
                        <a:extLst>
                          <a:ext uri="{FF2B5EF4-FFF2-40B4-BE49-F238E27FC236}">
                            <a16:creationId xmlns:a16="http://schemas.microsoft.com/office/drawing/2014/main" id="{099AAD9C-F232-429F-B70F-9CE9C0430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 y="280219"/>
                        <a:ext cx="10689281" cy="6297561"/>
                      </a:xfrm>
                      <a:prstGeom prst="rect">
                        <a:avLst/>
                      </a:prstGeom>
                      <a:noFill/>
                    </p:spPr>
                  </p:pic>
                </p:oleObj>
              </mc:Fallback>
            </mc:AlternateContent>
          </a:graphicData>
        </a:graphic>
      </p:graphicFrame>
      <p:sp>
        <p:nvSpPr>
          <p:cNvPr id="4" name="Title 1">
            <a:extLst>
              <a:ext uri="{FF2B5EF4-FFF2-40B4-BE49-F238E27FC236}">
                <a16:creationId xmlns:a16="http://schemas.microsoft.com/office/drawing/2014/main" id="{CD18055F-BBC7-4661-E298-66AE7948FF74}"/>
              </a:ext>
            </a:extLst>
          </p:cNvPr>
          <p:cNvSpPr txBox="1">
            <a:spLocks/>
          </p:cNvSpPr>
          <p:nvPr/>
        </p:nvSpPr>
        <p:spPr>
          <a:xfrm>
            <a:off x="706438" y="371475"/>
            <a:ext cx="9640887" cy="1143000"/>
          </a:xfrm>
          <a:prstGeom prst="rect">
            <a:avLst/>
          </a:prstGeom>
        </p:spPr>
        <p:txBody>
          <a:bodyPr/>
          <a:lstStyle>
            <a:lvl1pPr algn="l" defTabSz="346075" rtl="0" eaLnBrk="0" fontAlgn="base" hangingPunct="0">
              <a:spcBef>
                <a:spcPct val="0"/>
              </a:spcBef>
              <a:spcAft>
                <a:spcPct val="0"/>
              </a:spcAft>
              <a:defRPr sz="4000" b="1" spc="-76">
                <a:solidFill>
                  <a:srgbClr val="004D44"/>
                </a:solidFill>
                <a:latin typeface="+mn-lt"/>
                <a:ea typeface="Open Sans"/>
                <a:cs typeface="Open Sans"/>
                <a:sym typeface="Open Sans"/>
              </a:defRPr>
            </a:lvl1pPr>
            <a:lvl2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2pPr>
            <a:lvl3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3pPr>
            <a:lvl4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4pPr>
            <a:lvl5pPr algn="l" defTabSz="346075" rtl="0" eaLnBrk="0" fontAlgn="base" hangingPunct="0">
              <a:spcBef>
                <a:spcPct val="0"/>
              </a:spcBef>
              <a:spcAft>
                <a:spcPct val="0"/>
              </a:spcAft>
              <a:defRPr sz="4000" b="1" cap="all" spc="215">
                <a:solidFill>
                  <a:srgbClr val="004D44"/>
                </a:solidFill>
                <a:latin typeface="Arial" panose="020B0604020202020204" pitchFamily="34" charset="0"/>
                <a:ea typeface="Open Sans"/>
                <a:cs typeface="Open Sans"/>
                <a:sym typeface="Open Sans"/>
              </a:defRPr>
            </a:lvl5pPr>
            <a:lvl6pPr marL="0" marR="0" indent="480060"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6pPr>
            <a:lvl7pPr marL="0" marR="0" indent="576072"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7pPr>
            <a:lvl8pPr marL="0" marR="0" indent="672084"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8pPr>
            <a:lvl9pPr marL="0" marR="0" indent="768096" algn="ctr" defTabSz="346710" eaLnBrk="1" latinLnBrk="0" hangingPunct="1">
              <a:lnSpc>
                <a:spcPct val="100000"/>
              </a:lnSpc>
              <a:spcBef>
                <a:spcPts val="0"/>
              </a:spcBef>
              <a:spcAft>
                <a:spcPts val="0"/>
              </a:spcAft>
              <a:buClrTx/>
              <a:buSzTx/>
              <a:buFontTx/>
              <a:buNone/>
              <a:tabLst/>
              <a:defRPr sz="2400" b="1" i="0" u="none" strike="noStrike" cap="all" spc="215" baseline="0">
                <a:ln>
                  <a:noFill/>
                </a:ln>
                <a:solidFill>
                  <a:srgbClr val="9B895A"/>
                </a:solidFill>
                <a:uFillTx/>
                <a:latin typeface="Open Sans"/>
                <a:ea typeface="Open Sans"/>
                <a:cs typeface="Open Sans"/>
                <a:sym typeface="Open Sans"/>
              </a:defRPr>
            </a:lvl9pPr>
          </a:lstStyle>
          <a:p>
            <a:r>
              <a:rPr lang="en-GB" kern="0"/>
              <a:t>S.101: Overground buildings</a:t>
            </a:r>
            <a:endParaRPr lang="en-IE" kern="0" dirty="0"/>
          </a:p>
        </p:txBody>
      </p:sp>
    </p:spTree>
    <p:extLst>
      <p:ext uri="{BB962C8B-B14F-4D97-AF65-F5344CB8AC3E}">
        <p14:creationId xmlns:p14="http://schemas.microsoft.com/office/powerpoint/2010/main" val="3878538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griculture_Dept_PPT-Template" id="{51CCF448-E046-4E2A-BED9-B15A3F082F60}" vid="{0FFA82E3-691E-4102-8FD1-F9932DCD2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Docs_FileStatus xmlns="a5a2b642-702d-406a-9c13-c738dfe1a0be">Live</eDocs_FileStatus>
    <TaxCatchAll xmlns="a5a2b642-702d-406a-9c13-c738dfe1a0be">
      <Value>4</Value>
      <Value>2</Value>
      <Value>1</Value>
      <Value>7</Value>
    </TaxCatchAll>
    <m02c691f3efa402dab5cbaa8c240a9e7 xmlns="a5a2b642-702d-406a-9c13-c738dfe1a0be">
      <Terms xmlns="http://schemas.microsoft.com/office/infopath/2007/PartnerControls">
        <TermInfo xmlns="http://schemas.microsoft.com/office/infopath/2007/PartnerControls">
          <TermName xmlns="http://schemas.microsoft.com/office/infopath/2007/PartnerControls">Review</TermName>
          <TermId xmlns="http://schemas.microsoft.com/office/infopath/2007/PartnerControls">d8c4561f-76e5-466c-9590-c86d12141757</TermId>
        </TermInfo>
      </Terms>
    </m02c691f3efa402dab5cbaa8c240a9e7>
    <mbbd3fafa5ab4e5eb8a6a5e099cef439 xmlns="a5a2b642-702d-406a-9c13-c738dfe1a0be">
      <Terms xmlns="http://schemas.microsoft.com/office/infopath/2007/PartnerControls">
        <TermInfo xmlns="http://schemas.microsoft.com/office/infopath/2007/PartnerControls">
          <TermName xmlns="http://schemas.microsoft.com/office/infopath/2007/PartnerControls">Restrictive</TermName>
          <TermId xmlns="http://schemas.microsoft.com/office/infopath/2007/PartnerControls">b6cdb86d-2ce3-48f9-be6c-29b64bc9cca9</TermId>
        </TermInfo>
      </Terms>
    </mbbd3fafa5ab4e5eb8a6a5e099cef439>
    <nb1b8a72855341e18dd75ce464e281f2 xmlns="a5a2b642-702d-406a-9c13-c738dfe1a0be">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8fb03f2a-c3cf-4498-b443-5004e5f8731e</TermId>
        </TermInfo>
      </Terms>
    </nb1b8a72855341e18dd75ce464e281f2>
    <h1f8bb4843d6459a8b809123185593c7 xmlns="a5a2b642-702d-406a-9c13-c738dfe1a0be">
      <Terms xmlns="http://schemas.microsoft.com/office/infopath/2007/PartnerControls">
        <TermInfo xmlns="http://schemas.microsoft.com/office/infopath/2007/PartnerControls">
          <TermName xmlns="http://schemas.microsoft.com/office/infopath/2007/PartnerControls">005</TermName>
          <TermId xmlns="http://schemas.microsoft.com/office/infopath/2007/PartnerControls">13aff7b9-f85a-4e26-877b-c32192c78467</TermId>
        </TermInfo>
      </Terms>
    </h1f8bb4843d6459a8b809123185593c7>
    <fbaa881fc4ae443f9fdafbdd527793df xmlns="a5a2b642-702d-406a-9c13-c738dfe1a0be">
      <Terms xmlns="http://schemas.microsoft.com/office/infopath/2007/PartnerControls"/>
    </fbaa881fc4ae443f9fdafbdd527793df>
    <_vti_ItemDeclaredRecord xmlns="a5a2b642-702d-406a-9c13-c738dfe1a0be" xsi:nil="true"/>
    <eDocs_eFileName xmlns="a5a2b642-702d-406a-9c13-c738dfe1a0be">AGAES005-003-2022</eDocs_eFileName>
  </documentManagement>
</p:properties>
</file>

<file path=customXml/item2.xml><?xml version="1.0" encoding="utf-8"?>
<ct:contentTypeSchema xmlns:ct="http://schemas.microsoft.com/office/2006/metadata/contentType" xmlns:ma="http://schemas.microsoft.com/office/2006/metadata/properties/metaAttributes" ct:_="" ma:_="" ma:contentTypeName="eDocument" ma:contentTypeID="0x0101000BC94875665D404BB1351B53C41FD2C00098DDDFF83693644595924385384518D2" ma:contentTypeVersion="163" ma:contentTypeDescription="" ma:contentTypeScope="" ma:versionID="2e193b0b377e7bc6691ff095a267b6eb">
  <xsd:schema xmlns:xsd="http://www.w3.org/2001/XMLSchema" xmlns:xs="http://www.w3.org/2001/XMLSchema" xmlns:p="http://schemas.microsoft.com/office/2006/metadata/properties" xmlns:ns2="a5a2b642-702d-406a-9c13-c738dfe1a0be" targetNamespace="http://schemas.microsoft.com/office/2006/metadata/properties" ma:root="true" ma:fieldsID="1267bd8e824a51bfc6ecfdef37e945a8" ns2:_="">
    <xsd:import namespace="a5a2b642-702d-406a-9c13-c738dfe1a0be"/>
    <xsd:element name="properties">
      <xsd:complexType>
        <xsd:sequence>
          <xsd:element name="documentManagement">
            <xsd:complexType>
              <xsd:all>
                <xsd:element ref="ns2:_vti_ItemDeclaredRecord" minOccurs="0"/>
                <xsd:element ref="ns2:eDocs_FileStatus"/>
                <xsd:element ref="ns2:eDocs_eFileName" minOccurs="0"/>
                <xsd:element ref="ns2:TaxCatchAll" minOccurs="0"/>
                <xsd:element ref="ns2:TaxCatchAllLabel" minOccurs="0"/>
                <xsd:element ref="ns2:h1f8bb4843d6459a8b809123185593c7" minOccurs="0"/>
                <xsd:element ref="ns2:nb1b8a72855341e18dd75ce464e281f2" minOccurs="0"/>
                <xsd:element ref="ns2:m02c691f3efa402dab5cbaa8c240a9e7" minOccurs="0"/>
                <xsd:element ref="ns2:mbbd3fafa5ab4e5eb8a6a5e099cef439" minOccurs="0"/>
                <xsd:element ref="ns2:fbaa881fc4ae443f9fdafbdd527793d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2b642-702d-406a-9c13-c738dfe1a0be" elementFormDefault="qualified">
    <xsd:import namespace="http://schemas.microsoft.com/office/2006/documentManagement/types"/>
    <xsd:import namespace="http://schemas.microsoft.com/office/infopath/2007/PartnerControls"/>
    <xsd:element name="_vti_ItemDeclaredRecord" ma:index="2" nillable="true" ma:displayName="Declared Record" ma:hidden="true" ma:internalName="_vti_ItemDeclaredRecord">
      <xsd:simpleType>
        <xsd:restriction base="dms:DateTime"/>
      </xsd:simpleType>
    </xsd:element>
    <xsd:element name="eDocs_FileStatus" ma:index="5" ma:displayName="Status" ma:default="Live" ma:format="Dropdown" ma:indexed="true" ma:internalName="eDocs_FileStatus">
      <xsd:simpleType>
        <xsd:restriction base="dms:Choice">
          <xsd:enumeration value="Live"/>
          <xsd:enumeration value="Archived"/>
          <xsd:enumeration value="PendingLive"/>
          <xsd:enumeration value="PendingArchived"/>
          <xsd:enumeration value="Cancelled"/>
          <xsd:enumeration value="SentToNationalArchives"/>
        </xsd:restriction>
      </xsd:simpleType>
    </xsd:element>
    <xsd:element name="eDocs_eFileName" ma:index="8" nillable="true" ma:displayName="eFile Reference" ma:indexed="true" ma:internalName="eDocs_eFileName" ma:readOnly="false">
      <xsd:simpleType>
        <xsd:restriction base="dms:Text"/>
      </xsd:simpleType>
    </xsd:element>
    <xsd:element name="TaxCatchAll" ma:index="9" nillable="true" ma:displayName="Taxonomy Catch All Column" ma:hidden="true" ma:list="{59c6c4af-5f14-418f-a0a1-1d2fa0b5afd8}" ma:internalName="TaxCatchAll" ma:showField="CatchAllData" ma:web="a5a2b642-702d-406a-9c13-c738dfe1a0b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9c6c4af-5f14-418f-a0a1-1d2fa0b5afd8}" ma:internalName="TaxCatchAllLabel" ma:readOnly="true" ma:showField="CatchAllDataLabel" ma:web="a5a2b642-702d-406a-9c13-c738dfe1a0be">
      <xsd:complexType>
        <xsd:complexContent>
          <xsd:extension base="dms:MultiChoiceLookup">
            <xsd:sequence>
              <xsd:element name="Value" type="dms:Lookup" maxOccurs="unbounded" minOccurs="0" nillable="true"/>
            </xsd:sequence>
          </xsd:extension>
        </xsd:complexContent>
      </xsd:complexType>
    </xsd:element>
    <xsd:element name="h1f8bb4843d6459a8b809123185593c7" ma:index="13" nillable="true" ma:taxonomy="true" ma:internalName="h1f8bb4843d6459a8b809123185593c7" ma:taxonomyFieldName="eDocs_Series" ma:displayName="Series" ma:readOnly="false" ma:default="-1;#005|13aff7b9-f85a-4e26-877b-c32192c78467" ma:fieldId="{11f8bb48-43d6-459a-8b80-9123185593c7}" ma:sspId="87756160-f8ee-46a7-91df-edd1842c3c20" ma:termSetId="d1487d56-a514-44f1-aca8-ee79458ab651" ma:anchorId="00000000-0000-0000-0000-000000000000" ma:open="false" ma:isKeyword="false">
      <xsd:complexType>
        <xsd:sequence>
          <xsd:element ref="pc:Terms" minOccurs="0" maxOccurs="1"/>
        </xsd:sequence>
      </xsd:complexType>
    </xsd:element>
    <xsd:element name="nb1b8a72855341e18dd75ce464e281f2" ma:index="15" nillable="true" ma:taxonomy="true" ma:internalName="nb1b8a72855341e18dd75ce464e281f2" ma:taxonomyFieldName="eDocs_Year" ma:displayName="Year" ma:readOnly="false" ma:fieldId="{7b1b8a72-8553-41e1-8dd7-5ce464e281f2}" ma:sspId="87756160-f8ee-46a7-91df-edd1842c3c20" ma:termSetId="acc59e8e-1c4e-4c17-97cb-7d9483177247" ma:anchorId="00000000-0000-0000-0000-000000000000" ma:open="false" ma:isKeyword="false">
      <xsd:complexType>
        <xsd:sequence>
          <xsd:element ref="pc:Terms" minOccurs="0" maxOccurs="1"/>
        </xsd:sequence>
      </xsd:complexType>
    </xsd:element>
    <xsd:element name="m02c691f3efa402dab5cbaa8c240a9e7" ma:index="18" nillable="true" ma:taxonomy="true" ma:internalName="m02c691f3efa402dab5cbaa8c240a9e7" ma:taxonomyFieldName="eDocs_FileTopics" ma:displayName="File Topics" ma:readOnly="false" ma:fieldId="{602c691f-3efa-402d-ab5c-baa8c240a9e7}" ma:taxonomyMulti="true" ma:sspId="87756160-f8ee-46a7-91df-edd1842c3c20" ma:termSetId="a65561d8-1534-4d7a-a795-f6609589818d" ma:anchorId="00000000-0000-0000-0000-000000000000" ma:open="false" ma:isKeyword="false">
      <xsd:complexType>
        <xsd:sequence>
          <xsd:element ref="pc:Terms" minOccurs="0" maxOccurs="1"/>
        </xsd:sequence>
      </xsd:complexType>
    </xsd:element>
    <xsd:element name="mbbd3fafa5ab4e5eb8a6a5e099cef439" ma:index="20" nillable="true" ma:taxonomy="true" ma:internalName="mbbd3fafa5ab4e5eb8a6a5e099cef439" ma:taxonomyFieldName="eDocs_SecurityClassification" ma:displayName="Security Classification" ma:readOnly="false" ma:default="-1;#Restrictive|b6cdb86d-2ce3-48f9-be6c-29b64bc9cca9" ma:fieldId="{6bbd3faf-a5ab-4e5e-b8a6-a5e099cef439}" ma:sspId="87756160-f8ee-46a7-91df-edd1842c3c20" ma:termSetId="b6ed839a-487e-4da7-8327-e934f239e0b0" ma:anchorId="00000000-0000-0000-0000-000000000000" ma:open="false" ma:isKeyword="false">
      <xsd:complexType>
        <xsd:sequence>
          <xsd:element ref="pc:Terms" minOccurs="0" maxOccurs="1"/>
        </xsd:sequence>
      </xsd:complexType>
    </xsd:element>
    <xsd:element name="fbaa881fc4ae443f9fdafbdd527793df" ma:index="22" nillable="true" ma:taxonomy="true" ma:internalName="fbaa881fc4ae443f9fdafbdd527793df" ma:taxonomyFieldName="eDocs_DocumentTopics" ma:displayName="Document Topics" ma:fieldId="{fbaa881f-c4ae-443f-9fda-fbdd527793df}" ma:taxonomyMulti="true" ma:sspId="87756160-f8ee-46a7-91df-edd1842c3c20" ma:termSetId="a65561d8-1534-4d7a-a795-f6609589818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862D43-9346-4F00-AA87-F43ABD83B836}">
  <ds:schemaRefs>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 ds:uri="a5a2b642-702d-406a-9c13-c738dfe1a0be"/>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1C23742-027B-4E97-A190-F032B4C6B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a2b642-702d-406a-9c13-c738dfe1a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5BE823-126E-4C42-A9A7-021F2B7A0A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27551</TotalTime>
  <Words>1155</Words>
  <Application>Microsoft Office PowerPoint</Application>
  <PresentationFormat>Widescreen</PresentationFormat>
  <Paragraphs>161</Paragraphs>
  <Slides>29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.AppleSystemUIFont</vt:lpstr>
      <vt:lpstr>Arial</vt:lpstr>
      <vt:lpstr>Calibri</vt:lpstr>
      <vt:lpstr>Calibri Light</vt:lpstr>
      <vt:lpstr>Georgia</vt:lpstr>
      <vt:lpstr>Open Sans</vt:lpstr>
      <vt:lpstr>Open Sans Light</vt:lpstr>
      <vt:lpstr>Times New Roman</vt:lpstr>
      <vt:lpstr>1_Standard</vt:lpstr>
      <vt:lpstr>AutoCADLT.Drawing.4</vt:lpstr>
      <vt:lpstr>PowerPoint Presentation</vt:lpstr>
      <vt:lpstr>Introduction</vt:lpstr>
      <vt:lpstr>S101 - Minimum Specification for the Structure of Agricultural Buildings</vt:lpstr>
      <vt:lpstr>Building Types</vt:lpstr>
      <vt:lpstr>S.101: Overground buildings</vt:lpstr>
      <vt:lpstr>PowerPoint Presentation</vt:lpstr>
      <vt:lpstr>PowerPoint Presentation</vt:lpstr>
      <vt:lpstr>S.101: Overground buildings</vt:lpstr>
      <vt:lpstr>PowerPoint Presentation</vt:lpstr>
      <vt:lpstr>S.101: Overground buildings</vt:lpstr>
      <vt:lpstr>Concrete for all structures</vt:lpstr>
      <vt:lpstr>S123 - Minimum Specification for Bovine Livestock Units and Reinforced Tanks</vt:lpstr>
      <vt:lpstr>S.123: Bovine building layout and tank design</vt:lpstr>
      <vt:lpstr>S.123: Bovine building layout and tank design</vt:lpstr>
      <vt:lpstr>PowerPoint Presentation</vt:lpstr>
      <vt:lpstr>S.123: Bovine building layout and tank design</vt:lpstr>
      <vt:lpstr>S.123: Bovine building layout and tank design</vt:lpstr>
      <vt:lpstr>Engineers Reports for S.101 and S.123</vt:lpstr>
      <vt:lpstr>11 Schemes Under TAMS 3</vt:lpstr>
      <vt:lpstr>Drawing Quality</vt:lpstr>
      <vt:lpstr>Explanatory Notes on Costings</vt:lpstr>
      <vt:lpstr>PowerPoint Presentation</vt:lpstr>
      <vt:lpstr>TAMS 3 T&amp;C’s gov.ie - Targeted Agriculture Modernisation Schemes (TAMS) (www.gov.ie) </vt:lpstr>
      <vt:lpstr>TAMS 3 gov.ie - Tams 3 Support documents (www.gov.ie)</vt:lpstr>
      <vt:lpstr>General Issues</vt:lpstr>
      <vt:lpstr>TAMS Specifications gov.ie - TAMS - Farm Building and Structures Specifications (www.gov.ie)</vt:lpstr>
      <vt:lpstr>PowerPoint Presentation</vt:lpstr>
      <vt:lpstr>General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Health and Safety</dc:title>
  <dc:creator>Cleary, Amy</dc:creator>
  <cp:lastModifiedBy>Tom Fallon</cp:lastModifiedBy>
  <cp:revision>251</cp:revision>
  <cp:lastPrinted>2023-02-23T09:25:00Z</cp:lastPrinted>
  <dcterms:created xsi:type="dcterms:W3CDTF">2020-07-09T14:37:52Z</dcterms:created>
  <dcterms:modified xsi:type="dcterms:W3CDTF">2025-04-15T18:22:39Z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0x0101000BC94875665D404BB1351B53C41FD2C00098DDDFF83693644595924385384518D2</vt:lpwstr>
  </property>
  <property fmtid="{D5CDD505-2E9C-101B-9397-08002B2CF9AE}" pid="3" name="eDocs_FileTopics">
    <vt:lpwstr>7;#Review|d8c4561f-76e5-466c-9590-c86d12141757</vt:lpwstr>
  </property>
  <property fmtid="{D5CDD505-2E9C-101B-9397-08002B2CF9AE}" pid="4" name="eDocs_Year">
    <vt:lpwstr>2;#2022|8fb03f2a-c3cf-4498-b443-5004e5f8731e</vt:lpwstr>
  </property>
  <property fmtid="{D5CDD505-2E9C-101B-9397-08002B2CF9AE}" pid="5" name="eDocs_SeriesSubSeries">
    <vt:lpwstr>7;#005|13aff7b9-f85a-4e26-877b-c32192c78467</vt:lpwstr>
  </property>
  <property fmtid="{D5CDD505-2E9C-101B-9397-08002B2CF9AE}" pid="6" name="eDocs_SecurityClassificationTaxHTField0">
    <vt:lpwstr>Public|a1b4c7cd-a7b1-492f-a832-d2897b8288db</vt:lpwstr>
  </property>
  <property fmtid="{D5CDD505-2E9C-101B-9397-08002B2CF9AE}" pid="7" name="_dlc_policyId">
    <vt:lpwstr/>
  </property>
  <property fmtid="{D5CDD505-2E9C-101B-9397-08002B2CF9AE}" pid="8" name="ItemRetentionFormula">
    <vt:lpwstr/>
  </property>
  <property fmtid="{D5CDD505-2E9C-101B-9397-08002B2CF9AE}" pid="9" name="eDocs_SecurityClassification">
    <vt:lpwstr>4;#Restrictive|b6cdb86d-2ce3-48f9-be6c-29b64bc9cca9</vt:lpwstr>
  </property>
  <property fmtid="{D5CDD505-2E9C-101B-9397-08002B2CF9AE}" pid="10" name="_docset_NoMedatataSyncRequired">
    <vt:lpwstr>False</vt:lpwstr>
  </property>
  <property fmtid="{D5CDD505-2E9C-101B-9397-08002B2CF9AE}" pid="11" name="eDocs_DocumentTopics">
    <vt:lpwstr/>
  </property>
  <property fmtid="{D5CDD505-2E9C-101B-9397-08002B2CF9AE}" pid="12" name="eDocs_Series">
    <vt:lpwstr>1;#005|13aff7b9-f85a-4e26-877b-c32192c78467</vt:lpwstr>
  </property>
  <property fmtid="{D5CDD505-2E9C-101B-9397-08002B2CF9AE}" pid="13" name="ge25f6a3ef6f42d4865685f2a74bf8c7">
    <vt:lpwstr/>
  </property>
  <property fmtid="{D5CDD505-2E9C-101B-9397-08002B2CF9AE}" pid="14" name="eDocs_RetentionPeriodTerm">
    <vt:lpwstr/>
  </property>
</Properties>
</file>